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65"/>
  </p:notesMasterIdLst>
  <p:sldIdLst>
    <p:sldId id="256" r:id="rId6"/>
    <p:sldId id="257" r:id="rId7"/>
    <p:sldId id="382" r:id="rId8"/>
    <p:sldId id="347" r:id="rId9"/>
    <p:sldId id="343" r:id="rId10"/>
    <p:sldId id="318" r:id="rId11"/>
    <p:sldId id="311" r:id="rId12"/>
    <p:sldId id="380" r:id="rId13"/>
    <p:sldId id="338" r:id="rId14"/>
    <p:sldId id="381" r:id="rId15"/>
    <p:sldId id="327" r:id="rId16"/>
    <p:sldId id="341" r:id="rId17"/>
    <p:sldId id="329" r:id="rId18"/>
    <p:sldId id="342" r:id="rId19"/>
    <p:sldId id="335" r:id="rId20"/>
    <p:sldId id="332" r:id="rId21"/>
    <p:sldId id="322" r:id="rId22"/>
    <p:sldId id="324" r:id="rId23"/>
    <p:sldId id="344" r:id="rId24"/>
    <p:sldId id="339" r:id="rId25"/>
    <p:sldId id="340" r:id="rId26"/>
    <p:sldId id="336" r:id="rId27"/>
    <p:sldId id="330" r:id="rId28"/>
    <p:sldId id="345" r:id="rId29"/>
    <p:sldId id="349" r:id="rId30"/>
    <p:sldId id="350" r:id="rId31"/>
    <p:sldId id="369" r:id="rId32"/>
    <p:sldId id="355" r:id="rId33"/>
    <p:sldId id="353" r:id="rId34"/>
    <p:sldId id="354" r:id="rId35"/>
    <p:sldId id="352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12" r:id="rId44"/>
    <p:sldId id="363" r:id="rId45"/>
    <p:sldId id="364" r:id="rId46"/>
    <p:sldId id="365" r:id="rId47"/>
    <p:sldId id="368" r:id="rId48"/>
    <p:sldId id="366" r:id="rId49"/>
    <p:sldId id="337" r:id="rId50"/>
    <p:sldId id="319" r:id="rId51"/>
    <p:sldId id="372" r:id="rId52"/>
    <p:sldId id="383" r:id="rId53"/>
    <p:sldId id="301" r:id="rId54"/>
    <p:sldId id="271" r:id="rId55"/>
    <p:sldId id="292" r:id="rId56"/>
    <p:sldId id="272" r:id="rId57"/>
    <p:sldId id="304" r:id="rId58"/>
    <p:sldId id="305" r:id="rId59"/>
    <p:sldId id="375" r:id="rId60"/>
    <p:sldId id="374" r:id="rId61"/>
    <p:sldId id="306" r:id="rId62"/>
    <p:sldId id="307" r:id="rId63"/>
    <p:sldId id="38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03381B9-493C-4CC3-AD35-802CE05042E0}">
          <p14:sldIdLst>
            <p14:sldId id="256"/>
          </p14:sldIdLst>
        </p14:section>
        <p14:section name="Overview" id="{4E78BDBE-F140-4F9C-A13A-FCB269244387}">
          <p14:sldIdLst>
            <p14:sldId id="257"/>
            <p14:sldId id="382"/>
          </p14:sldIdLst>
        </p14:section>
        <p14:section name="iAPI" id="{D15C8C84-1A35-4FDB-BC3A-43601C3B922A}">
          <p14:sldIdLst>
            <p14:sldId id="347"/>
            <p14:sldId id="343"/>
            <p14:sldId id="318"/>
            <p14:sldId id="311"/>
            <p14:sldId id="380"/>
            <p14:sldId id="338"/>
            <p14:sldId id="381"/>
            <p14:sldId id="327"/>
            <p14:sldId id="341"/>
            <p14:sldId id="329"/>
            <p14:sldId id="342"/>
            <p14:sldId id="335"/>
            <p14:sldId id="332"/>
            <p14:sldId id="322"/>
            <p14:sldId id="324"/>
            <p14:sldId id="344"/>
            <p14:sldId id="339"/>
            <p14:sldId id="340"/>
            <p14:sldId id="336"/>
            <p14:sldId id="330"/>
            <p14:sldId id="345"/>
            <p14:sldId id="349"/>
            <p14:sldId id="350"/>
            <p14:sldId id="369"/>
            <p14:sldId id="355"/>
            <p14:sldId id="353"/>
            <p14:sldId id="354"/>
            <p14:sldId id="352"/>
            <p14:sldId id="356"/>
            <p14:sldId id="357"/>
            <p14:sldId id="358"/>
            <p14:sldId id="359"/>
            <p14:sldId id="360"/>
            <p14:sldId id="361"/>
            <p14:sldId id="362"/>
            <p14:sldId id="312"/>
            <p14:sldId id="363"/>
            <p14:sldId id="364"/>
            <p14:sldId id="365"/>
            <p14:sldId id="368"/>
            <p14:sldId id="366"/>
            <p14:sldId id="337"/>
            <p14:sldId id="319"/>
            <p14:sldId id="372"/>
          </p14:sldIdLst>
        </p14:section>
        <p14:section name="XMMI" id="{A63D14A2-8926-42B6-9DBE-1AF3725265F5}">
          <p14:sldIdLst>
            <p14:sldId id="383"/>
            <p14:sldId id="301"/>
            <p14:sldId id="271"/>
            <p14:sldId id="292"/>
            <p14:sldId id="272"/>
            <p14:sldId id="304"/>
            <p14:sldId id="305"/>
            <p14:sldId id="375"/>
            <p14:sldId id="374"/>
            <p14:sldId id="306"/>
            <p14:sldId id="307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B"/>
    <a:srgbClr val="094167"/>
    <a:srgbClr val="000000"/>
    <a:srgbClr val="3A9CB0"/>
    <a:srgbClr val="AD1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0234" autoAdjust="0"/>
  </p:normalViewPr>
  <p:slideViewPr>
    <p:cSldViewPr snapToGrid="0" showGuides="1">
      <p:cViewPr varScale="1">
        <p:scale>
          <a:sx n="93" d="100"/>
          <a:sy n="93" d="100"/>
        </p:scale>
        <p:origin x="10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terbury, Jesse D." userId="S::jesse.canterbury@thermofisher.com::626bdba4-5fca-4024-ac17-a7cfb334eb1d" providerId="AD" clId="Web-{A6A0F7BF-E98B-42DB-9055-445BF803B8DE}"/>
    <pc:docChg chg="delSld modSection">
      <pc:chgData name="Canterbury, Jesse D." userId="S::jesse.canterbury@thermofisher.com::626bdba4-5fca-4024-ac17-a7cfb334eb1d" providerId="AD" clId="Web-{A6A0F7BF-E98B-42DB-9055-445BF803B8DE}" dt="2019-05-09T22:11:38.838" v="0"/>
      <pc:docMkLst>
        <pc:docMk/>
      </pc:docMkLst>
    </pc:docChg>
  </pc:docChgLst>
  <pc:docChgLst>
    <pc:chgData name="Cubbon, Simon" userId="85f46959-5105-4c48-89fd-d4a112136af4" providerId="ADAL" clId="{C9DFC7F7-FA11-4446-82D8-563A1805D714}"/>
    <pc:docChg chg="custSel delSld modSld modSection">
      <pc:chgData name="Cubbon, Simon" userId="85f46959-5105-4c48-89fd-d4a112136af4" providerId="ADAL" clId="{C9DFC7F7-FA11-4446-82D8-563A1805D714}" dt="2019-05-26T18:47:00.022" v="173"/>
      <pc:docMkLst>
        <pc:docMk/>
      </pc:docMkLst>
      <pc:sldChg chg="modSp">
        <pc:chgData name="Cubbon, Simon" userId="85f46959-5105-4c48-89fd-d4a112136af4" providerId="ADAL" clId="{C9DFC7F7-FA11-4446-82D8-563A1805D714}" dt="2019-05-26T18:41:47.264" v="2" actId="242"/>
        <pc:sldMkLst>
          <pc:docMk/>
          <pc:sldMk cId="1236632130" sldId="256"/>
        </pc:sldMkLst>
        <pc:spChg chg="mod">
          <ac:chgData name="Cubbon, Simon" userId="85f46959-5105-4c48-89fd-d4a112136af4" providerId="ADAL" clId="{C9DFC7F7-FA11-4446-82D8-563A1805D714}" dt="2019-05-26T18:41:47.264" v="2" actId="242"/>
          <ac:spMkLst>
            <pc:docMk/>
            <pc:sldMk cId="1236632130" sldId="256"/>
            <ac:spMk id="2" creationId="{C3268DB7-8464-42C1-8137-47C30B3D1E5D}"/>
          </ac:spMkLst>
        </pc:spChg>
        <pc:spChg chg="mod">
          <ac:chgData name="Cubbon, Simon" userId="85f46959-5105-4c48-89fd-d4a112136af4" providerId="ADAL" clId="{C9DFC7F7-FA11-4446-82D8-563A1805D714}" dt="2019-05-26T18:41:26.673" v="0" actId="242"/>
          <ac:spMkLst>
            <pc:docMk/>
            <pc:sldMk cId="1236632130" sldId="256"/>
            <ac:spMk id="3" creationId="{E5B4CD96-8EC5-4089-A224-5F4C4FCEC6C2}"/>
          </ac:spMkLst>
        </pc:spChg>
      </pc:sldChg>
      <pc:sldChg chg="del">
        <pc:chgData name="Cubbon, Simon" userId="85f46959-5105-4c48-89fd-d4a112136af4" providerId="ADAL" clId="{C9DFC7F7-FA11-4446-82D8-563A1805D714}" dt="2019-05-26T18:41:50.610" v="3" actId="2696"/>
        <pc:sldMkLst>
          <pc:docMk/>
          <pc:sldMk cId="3600368936" sldId="270"/>
        </pc:sldMkLst>
      </pc:sldChg>
      <pc:sldChg chg="modSp">
        <pc:chgData name="Cubbon, Simon" userId="85f46959-5105-4c48-89fd-d4a112136af4" providerId="ADAL" clId="{C9DFC7F7-FA11-4446-82D8-563A1805D714}" dt="2019-05-26T18:44:44.455" v="172" actId="1076"/>
        <pc:sldMkLst>
          <pc:docMk/>
          <pc:sldMk cId="2300982752" sldId="311"/>
        </pc:sldMkLst>
        <pc:spChg chg="mod">
          <ac:chgData name="Cubbon, Simon" userId="85f46959-5105-4c48-89fd-d4a112136af4" providerId="ADAL" clId="{C9DFC7F7-FA11-4446-82D8-563A1805D714}" dt="2019-05-26T18:44:34.767" v="152" actId="1076"/>
          <ac:spMkLst>
            <pc:docMk/>
            <pc:sldMk cId="2300982752" sldId="311"/>
            <ac:spMk id="16" creationId="{D86877B0-5DE0-4012-BA3B-6BA60B3A31D4}"/>
          </ac:spMkLst>
        </pc:spChg>
        <pc:spChg chg="mod">
          <ac:chgData name="Cubbon, Simon" userId="85f46959-5105-4c48-89fd-d4a112136af4" providerId="ADAL" clId="{C9DFC7F7-FA11-4446-82D8-563A1805D714}" dt="2019-05-26T18:44:44.455" v="172" actId="1076"/>
          <ac:spMkLst>
            <pc:docMk/>
            <pc:sldMk cId="2300982752" sldId="311"/>
            <ac:spMk id="17" creationId="{10BD9B28-56D8-4C63-89C5-2E20F09943F0}"/>
          </ac:spMkLst>
        </pc:spChg>
      </pc:sldChg>
      <pc:sldChg chg="modSp">
        <pc:chgData name="Cubbon, Simon" userId="85f46959-5105-4c48-89fd-d4a112136af4" providerId="ADAL" clId="{C9DFC7F7-FA11-4446-82D8-563A1805D714}" dt="2019-05-26T18:44:20.533" v="132" actId="20577"/>
        <pc:sldMkLst>
          <pc:docMk/>
          <pc:sldMk cId="2828489069" sldId="318"/>
        </pc:sldMkLst>
        <pc:spChg chg="mod">
          <ac:chgData name="Cubbon, Simon" userId="85f46959-5105-4c48-89fd-d4a112136af4" providerId="ADAL" clId="{C9DFC7F7-FA11-4446-82D8-563A1805D714}" dt="2019-05-26T18:44:20.533" v="132" actId="20577"/>
          <ac:spMkLst>
            <pc:docMk/>
            <pc:sldMk cId="2828489069" sldId="318"/>
            <ac:spMk id="3" creationId="{DF3ED61D-E57E-4926-BD34-60D592AB3A24}"/>
          </ac:spMkLst>
        </pc:spChg>
      </pc:sldChg>
      <pc:sldChg chg="modSp">
        <pc:chgData name="Cubbon, Simon" userId="85f46959-5105-4c48-89fd-d4a112136af4" providerId="ADAL" clId="{C9DFC7F7-FA11-4446-82D8-563A1805D714}" dt="2019-05-26T18:43:35.487" v="81" actId="27636"/>
        <pc:sldMkLst>
          <pc:docMk/>
          <pc:sldMk cId="421682330" sldId="343"/>
        </pc:sldMkLst>
        <pc:spChg chg="mod">
          <ac:chgData name="Cubbon, Simon" userId="85f46959-5105-4c48-89fd-d4a112136af4" providerId="ADAL" clId="{C9DFC7F7-FA11-4446-82D8-563A1805D714}" dt="2019-05-26T18:43:35.487" v="81" actId="27636"/>
          <ac:spMkLst>
            <pc:docMk/>
            <pc:sldMk cId="421682330" sldId="343"/>
            <ac:spMk id="21" creationId="{2202F3FC-9407-48A6-A70D-23E3F06C63AD}"/>
          </ac:spMkLst>
        </pc:spChg>
      </pc:sldChg>
      <pc:sldChg chg="addSp modSp">
        <pc:chgData name="Cubbon, Simon" userId="85f46959-5105-4c48-89fd-d4a112136af4" providerId="ADAL" clId="{C9DFC7F7-FA11-4446-82D8-563A1805D714}" dt="2019-05-26T18:47:00.022" v="173"/>
        <pc:sldMkLst>
          <pc:docMk/>
          <pc:sldMk cId="117326642" sldId="384"/>
        </pc:sldMkLst>
        <pc:spChg chg="add mod">
          <ac:chgData name="Cubbon, Simon" userId="85f46959-5105-4c48-89fd-d4a112136af4" providerId="ADAL" clId="{C9DFC7F7-FA11-4446-82D8-563A1805D714}" dt="2019-05-26T18:47:00.022" v="173"/>
          <ac:spMkLst>
            <pc:docMk/>
            <pc:sldMk cId="117326642" sldId="384"/>
            <ac:spMk id="3" creationId="{3E2DF06E-1B73-4A1F-8D25-B77D646EBA99}"/>
          </ac:spMkLst>
        </pc:spChg>
      </pc:sldChg>
    </pc:docChg>
  </pc:docChgLst>
  <pc:docChgLst>
    <pc:chgData name="Canterbury, Jesse D." userId="S::jesse.canterbury@thermofisher.com::626bdba4-5fca-4024-ac17-a7cfb334eb1d" providerId="AD" clId="Web-{6C3FA21D-B6DD-2EB6-DDF1-761C341C7CD3}"/>
    <pc:docChg chg="modSld">
      <pc:chgData name="Canterbury, Jesse D." userId="S::jesse.canterbury@thermofisher.com::626bdba4-5fca-4024-ac17-a7cfb334eb1d" providerId="AD" clId="Web-{6C3FA21D-B6DD-2EB6-DDF1-761C341C7CD3}" dt="2019-05-23T16:36:19.666" v="39" actId="20577"/>
      <pc:docMkLst>
        <pc:docMk/>
      </pc:docMkLst>
      <pc:sldChg chg="addSp modSp">
        <pc:chgData name="Canterbury, Jesse D." userId="S::jesse.canterbury@thermofisher.com::626bdba4-5fca-4024-ac17-a7cfb334eb1d" providerId="AD" clId="Web-{6C3FA21D-B6DD-2EB6-DDF1-761C341C7CD3}" dt="2019-05-23T15:35:27.337" v="37" actId="1076"/>
        <pc:sldMkLst>
          <pc:docMk/>
          <pc:sldMk cId="1296669047" sldId="330"/>
        </pc:sldMkLst>
        <pc:spChg chg="add mod">
          <ac:chgData name="Canterbury, Jesse D." userId="S::jesse.canterbury@thermofisher.com::626bdba4-5fca-4024-ac17-a7cfb334eb1d" providerId="AD" clId="Web-{6C3FA21D-B6DD-2EB6-DDF1-761C341C7CD3}" dt="2019-05-23T15:35:14.993" v="35" actId="20577"/>
          <ac:spMkLst>
            <pc:docMk/>
            <pc:sldMk cId="1296669047" sldId="330"/>
            <ac:spMk id="3" creationId="{0C542FB3-8BB6-44F4-9212-7447667F360F}"/>
          </ac:spMkLst>
        </pc:spChg>
        <pc:spChg chg="add mod">
          <ac:chgData name="Canterbury, Jesse D." userId="S::jesse.canterbury@thermofisher.com::626bdba4-5fca-4024-ac17-a7cfb334eb1d" providerId="AD" clId="Web-{6C3FA21D-B6DD-2EB6-DDF1-761C341C7CD3}" dt="2019-05-23T15:35:27.337" v="37" actId="1076"/>
          <ac:spMkLst>
            <pc:docMk/>
            <pc:sldMk cId="1296669047" sldId="330"/>
            <ac:spMk id="7" creationId="{2AAFAD13-133C-411F-91E9-2CB44D871D2C}"/>
          </ac:spMkLst>
        </pc:spChg>
      </pc:sldChg>
      <pc:sldChg chg="modSp">
        <pc:chgData name="Canterbury, Jesse D." userId="S::jesse.canterbury@thermofisher.com::626bdba4-5fca-4024-ac17-a7cfb334eb1d" providerId="AD" clId="Web-{6C3FA21D-B6DD-2EB6-DDF1-761C341C7CD3}" dt="2019-05-23T16:36:19.666" v="39" actId="20577"/>
        <pc:sldMkLst>
          <pc:docMk/>
          <pc:sldMk cId="226801495" sldId="380"/>
        </pc:sldMkLst>
        <pc:spChg chg="mod">
          <ac:chgData name="Canterbury, Jesse D." userId="S::jesse.canterbury@thermofisher.com::626bdba4-5fca-4024-ac17-a7cfb334eb1d" providerId="AD" clId="Web-{6C3FA21D-B6DD-2EB6-DDF1-761C341C7CD3}" dt="2019-05-23T16:36:19.666" v="39" actId="20577"/>
          <ac:spMkLst>
            <pc:docMk/>
            <pc:sldMk cId="226801495" sldId="380"/>
            <ac:spMk id="23" creationId="{6F346755-6BE4-4809-B3A8-DF10A690E2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1588C-352D-42A1-A906-5EEAFC4D2838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07E6-12FA-4999-B01D-739F46B6DD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the first half of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special guest presenters on their experience using these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9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is the basic</a:t>
            </a:r>
            <a:r>
              <a:rPr lang="en-US" baseline="0" dirty="0"/>
              <a:t> lay out of the MS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ms</a:t>
            </a:r>
            <a:r>
              <a:rPr lang="en-US" dirty="0"/>
              <a:t> talk to data system over network/a switch. The data system runs the instrument service. The instrument service provide data to both the tune app, but also write to the raw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API is </a:t>
            </a:r>
            <a:r>
              <a:rPr lang="en-US" dirty="0" err="1"/>
              <a:t>basicly</a:t>
            </a:r>
            <a:r>
              <a:rPr lang="en-US" dirty="0"/>
              <a:t> integrated into this instrument service.</a:t>
            </a:r>
          </a:p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party app you guys write can talk to the API. And downstream everything is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kind of a summary of the previous slice.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terms of control flow, it has 3 layers, the instrument service, the API and the your application.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mass spec is generating some spectra, it first reach instrument service which displays the scan in Tune, it writes to </a:t>
            </a:r>
            <a:r>
              <a:rPr lang="en-US" dirty="0" err="1"/>
              <a:t>RawFile</a:t>
            </a:r>
            <a:r>
              <a:rPr lang="en-US" dirty="0"/>
              <a:t> and Forwards data to API.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Now inside API, it kind of converts data into IAPI format, and it will raise events to any subscribers that listen on the IAPI side.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layer will have an event handler that handles the scan event data, and </a:t>
            </a:r>
            <a:r>
              <a:rPr lang="en-US" dirty="0" err="1"/>
              <a:t>basicaly</a:t>
            </a:r>
            <a:r>
              <a:rPr lang="en-US" dirty="0"/>
              <a:t> do whatever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2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That’s the basic data flow, now if you want to change what the mass spec is doing, maybe after the event, you can generate a </a:t>
            </a:r>
            <a:r>
              <a:rPr lang="en-US" dirty="0" err="1"/>
              <a:t>IScanDefinition</a:t>
            </a:r>
            <a:r>
              <a:rPr lang="en-US" dirty="0"/>
              <a:t> object in the IAPI, and you modify that definition whatever you sees fit.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send it thru the API, that validates the scan definition, and then forwards it into the instrument service.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Instrument service logs the scan event, and downloads it to the instrument. Here I show a cut-out image of the </a:t>
            </a:r>
            <a:r>
              <a:rPr lang="en-US" dirty="0" err="1"/>
              <a:t>scanDefinition</a:t>
            </a:r>
            <a:r>
              <a:rPr lang="en-US" dirty="0"/>
              <a:t> table in Tune, to kind of show what a scan definition looks like.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that will influence how instrument is taking scans.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98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</a:t>
            </a:r>
            <a:r>
              <a:rPr lang="en-US" baseline="0" dirty="0"/>
              <a:t> dig in deeper into the receiving side of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9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 layers of interfaces in C#. I stands for interface. It shows the </a:t>
            </a:r>
            <a:r>
              <a:rPr lang="en-US" dirty="0" err="1"/>
              <a:t>hiarachy</a:t>
            </a:r>
            <a:r>
              <a:rPr lang="en-US" dirty="0"/>
              <a:t> from the user level down to the low level.</a:t>
            </a:r>
          </a:p>
          <a:p>
            <a:r>
              <a:rPr lang="en-US" dirty="0"/>
              <a:t>Ultimately you have a </a:t>
            </a:r>
            <a:r>
              <a:rPr lang="en-US" dirty="0" err="1"/>
              <a:t>MSScan</a:t>
            </a:r>
            <a:r>
              <a:rPr lang="en-US" dirty="0"/>
              <a:t> container, that has a event called </a:t>
            </a:r>
            <a:r>
              <a:rPr lang="en-US" dirty="0" err="1"/>
              <a:t>MsScanArrived</a:t>
            </a:r>
            <a:r>
              <a:rPr lang="en-US" dirty="0"/>
              <a:t>, that’s what you should subscribe to. You can have multiple listeners to that scan event.</a:t>
            </a:r>
          </a:p>
          <a:p>
            <a:r>
              <a:rPr lang="en-US" dirty="0"/>
              <a:t>When you get that event, you will get a copy of </a:t>
            </a:r>
            <a:r>
              <a:rPr lang="en-US" dirty="0" err="1"/>
              <a:t>MSScans</a:t>
            </a:r>
            <a:r>
              <a:rPr lang="en-US" dirty="0"/>
              <a:t>. A </a:t>
            </a:r>
            <a:r>
              <a:rPr lang="en-US" dirty="0" err="1"/>
              <a:t>MsScan</a:t>
            </a:r>
            <a:r>
              <a:rPr lang="en-US" dirty="0"/>
              <a:t> represents both spectrum and all the meta data with that spectrum, so like the Trailer data, the Header data the </a:t>
            </a:r>
            <a:r>
              <a:rPr lang="en-US" dirty="0" err="1"/>
              <a:t>TuneData</a:t>
            </a:r>
            <a:r>
              <a:rPr lang="en-US" dirty="0"/>
              <a:t> and anything like that.</a:t>
            </a:r>
          </a:p>
          <a:p>
            <a:r>
              <a:rPr lang="en-US" dirty="0"/>
              <a:t>So </a:t>
            </a:r>
            <a:r>
              <a:rPr lang="en-US" dirty="0" err="1"/>
              <a:t>MSScan</a:t>
            </a:r>
            <a:r>
              <a:rPr lang="en-US" dirty="0"/>
              <a:t> is derived from </a:t>
            </a:r>
            <a:r>
              <a:rPr lang="en-US" dirty="0" err="1"/>
              <a:t>ISpectrum</a:t>
            </a:r>
            <a:r>
              <a:rPr lang="en-US" dirty="0"/>
              <a:t>. It will contain a list of Centroids among other things. Centroids consist of a bunch of </a:t>
            </a:r>
            <a:r>
              <a:rPr lang="en-US" dirty="0" err="1"/>
              <a:t>Icentroid</a:t>
            </a:r>
            <a:r>
              <a:rPr lang="en-US" dirty="0"/>
              <a:t>, which contain charge, resolution, is monoisotopic. And </a:t>
            </a:r>
            <a:r>
              <a:rPr lang="en-US" dirty="0" err="1"/>
              <a:t>Icentroid</a:t>
            </a:r>
            <a:r>
              <a:rPr lang="en-US" dirty="0"/>
              <a:t> is derived from </a:t>
            </a:r>
            <a:r>
              <a:rPr lang="en-US" dirty="0" err="1"/>
              <a:t>IMAssIntensity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7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is in GitHub, If you want to modify and look at it.</a:t>
            </a:r>
          </a:p>
          <a:p>
            <a:r>
              <a:rPr lang="en-US" dirty="0"/>
              <a:t>This show the bare minimum of the code behind to write </a:t>
            </a:r>
            <a:r>
              <a:rPr lang="en-US" dirty="0" err="1"/>
              <a:t>sth</a:t>
            </a:r>
            <a:r>
              <a:rPr lang="en-US" dirty="0"/>
              <a:t> that subscribe to MS scan event. This is an event driven programming model. </a:t>
            </a:r>
          </a:p>
          <a:p>
            <a:r>
              <a:rPr lang="en-US" dirty="0" err="1"/>
              <a:t>IFusionMsScanContainer</a:t>
            </a:r>
            <a:r>
              <a:rPr lang="en-US" dirty="0"/>
              <a:t> is the basic API to get </a:t>
            </a:r>
            <a:r>
              <a:rPr lang="en-US" dirty="0" err="1"/>
              <a:t>MsScan</a:t>
            </a:r>
            <a:r>
              <a:rPr lang="en-US" dirty="0"/>
              <a:t>, there is only 1 of them.</a:t>
            </a:r>
          </a:p>
          <a:p>
            <a:r>
              <a:rPr lang="en-US" dirty="0"/>
              <a:t>Then here is a console app that </a:t>
            </a:r>
            <a:r>
              <a:rPr lang="en-US" dirty="0" err="1"/>
              <a:t>basicly</a:t>
            </a:r>
            <a:r>
              <a:rPr lang="en-US" dirty="0"/>
              <a:t> just waits </a:t>
            </a:r>
            <a:r>
              <a:rPr lang="en-US" dirty="0" err="1"/>
              <a:t>util</a:t>
            </a:r>
            <a:r>
              <a:rPr lang="en-US" dirty="0"/>
              <a:t> the key is escape.</a:t>
            </a:r>
          </a:p>
          <a:p>
            <a:r>
              <a:rPr lang="en-US" dirty="0"/>
              <a:t>Then the key is S means Subscribe to the </a:t>
            </a:r>
            <a:r>
              <a:rPr lang="en-US" dirty="0" err="1"/>
              <a:t>MSScanEvent</a:t>
            </a:r>
            <a:r>
              <a:rPr lang="en-US" dirty="0"/>
              <a:t>. So I register this call-back function. Or the key is U I unsubscribe that. I will show a demo in the next slice. And if it is other key, I default here.</a:t>
            </a:r>
          </a:p>
          <a:p>
            <a:r>
              <a:rPr lang="en-US" dirty="0"/>
              <a:t>What subscribe does is, this </a:t>
            </a:r>
            <a:r>
              <a:rPr lang="en-US" dirty="0" err="1"/>
              <a:t>MsScanEvent</a:t>
            </a:r>
            <a:r>
              <a:rPr lang="en-US" dirty="0"/>
              <a:t>, which has a function called </a:t>
            </a:r>
            <a:r>
              <a:rPr lang="en-US" dirty="0" err="1"/>
              <a:t>getScan</a:t>
            </a:r>
            <a:r>
              <a:rPr lang="en-US" dirty="0"/>
              <a:t>. I just print out from header the </a:t>
            </a:r>
            <a:r>
              <a:rPr lang="en-US" dirty="0" err="1"/>
              <a:t>ScanNumber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show you how you are running it. Now I hit S, u can see how fast it is, there is really no latency. Now I hit U to unsubscribe. So it doesn’t threat what actually is running, it just kind of listening to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I justify the latency. I ran a </a:t>
            </a:r>
            <a:r>
              <a:rPr lang="en-US" dirty="0" err="1"/>
              <a:t>tSIM</a:t>
            </a:r>
            <a:r>
              <a:rPr lang="en-US" dirty="0"/>
              <a:t> that was running at on average 47.5ms per scan. On the receiving side (Console app), it takes at 48.4ms between scans. So 1ms on average of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9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took that </a:t>
            </a:r>
            <a:r>
              <a:rPr lang="en-US" dirty="0" err="1"/>
              <a:t>MSScanArrived</a:t>
            </a:r>
            <a:r>
              <a:rPr lang="en-US" dirty="0"/>
              <a:t> handler, I put a break point here when I was running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the first half of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special guest presenters on their experience using these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1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just shows the data that contains there. All the </a:t>
            </a:r>
            <a:r>
              <a:rPr lang="en-US" dirty="0" err="1"/>
              <a:t>mz</a:t>
            </a:r>
            <a:r>
              <a:rPr lang="en-US" dirty="0"/>
              <a:t> peaks.</a:t>
            </a:r>
          </a:p>
          <a:p>
            <a:r>
              <a:rPr lang="en-US" dirty="0"/>
              <a:t>I just want to show, hey we gave you a lot of data, and you can do a lot with it. And it’s relatively easy to explore.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25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21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04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65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93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9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9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34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07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8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an API?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of questions about doing cool things without mass spectrometers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10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06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63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04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35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18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08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8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54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9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provide both Tune and Method Editor to allow flexibility, but not everything is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providing an API, we can extend the capabilities of the 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also allows real-time control of the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get start with it, we have this </a:t>
            </a:r>
            <a:r>
              <a:rPr lang="en-US" dirty="0" err="1"/>
              <a:t>ThermoMSLicesing</a:t>
            </a:r>
            <a:r>
              <a:rPr lang="en-US" dirty="0"/>
              <a:t> account. Or the easiest way would be to go to our </a:t>
            </a:r>
            <a:r>
              <a:rPr lang="en-US" dirty="0" err="1"/>
              <a:t>github</a:t>
            </a:r>
            <a:r>
              <a:rPr lang="en-US" dirty="0"/>
              <a:t> page. There needs some paper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20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signing the license, we will provide with a </a:t>
            </a:r>
            <a:r>
              <a:rPr lang="en-US" dirty="0" err="1"/>
              <a:t>licence</a:t>
            </a:r>
            <a:r>
              <a:rPr lang="en-US" dirty="0"/>
              <a:t> key according to your instrument ID number. And you can just add license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00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the first half of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special guest presenters on their experience using these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1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67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62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24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show the two interfaces we use in XML Modification.</a:t>
            </a:r>
          </a:p>
          <a:p>
            <a:pPr marL="228600" indent="-228600">
              <a:buAutoNum type="arabicParenR"/>
            </a:pPr>
            <a:r>
              <a:rPr lang="en-US" dirty="0"/>
              <a:t>Thermo.TNG.MethodXMLFactory.dll</a:t>
            </a:r>
          </a:p>
          <a:p>
            <a:pPr marL="228600" indent="-228600">
              <a:buAutoNum type="arabicParenR"/>
            </a:pPr>
            <a:r>
              <a:rPr lang="en-US" dirty="0"/>
              <a:t>Thermo.TNG.MethodXMLInterface.dll</a:t>
            </a:r>
          </a:p>
          <a:p>
            <a:pPr marL="0" indent="0">
              <a:buNone/>
            </a:pPr>
            <a:r>
              <a:rPr lang="en-US" dirty="0"/>
              <a:t>To compile, you need to include both assemblies.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91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two line are including assemblies.</a:t>
            </a:r>
          </a:p>
          <a:p>
            <a:r>
              <a:rPr lang="en-US" dirty="0"/>
              <a:t>The following line 4 to 6 are </a:t>
            </a:r>
            <a:r>
              <a:rPr lang="en-US" dirty="0" err="1"/>
              <a:t>templateMethod</a:t>
            </a:r>
            <a:r>
              <a:rPr lang="en-US" dirty="0"/>
              <a:t>, </a:t>
            </a:r>
            <a:r>
              <a:rPr lang="en-US" dirty="0" err="1"/>
              <a:t>modificationXML</a:t>
            </a:r>
            <a:r>
              <a:rPr lang="en-US" dirty="0"/>
              <a:t>, and the </a:t>
            </a:r>
            <a:r>
              <a:rPr lang="en-US" dirty="0" err="1"/>
              <a:t>outputMethod</a:t>
            </a:r>
            <a:r>
              <a:rPr lang="en-US" dirty="0"/>
              <a:t>.</a:t>
            </a:r>
          </a:p>
          <a:p>
            <a:r>
              <a:rPr lang="en-US" dirty="0"/>
              <a:t>Following we specify the Model and version.</a:t>
            </a:r>
          </a:p>
          <a:p>
            <a:r>
              <a:rPr lang="en-US" dirty="0"/>
              <a:t>Here we create the context given the Model and Version. We open the template, apply the modification, and eventually save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251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solution in GitHub. A command line program for running that. It consists of two projects, one is the library. It kind of just wrap the two assemblies. Project 2 is the .</a:t>
            </a:r>
            <a:r>
              <a:rPr lang="en-US" dirty="0" err="1"/>
              <a:t>cmd</a:t>
            </a:r>
            <a:r>
              <a:rPr lang="en-US" dirty="0"/>
              <a:t>, the command line </a:t>
            </a:r>
            <a:r>
              <a:rPr lang="en-US" dirty="0" err="1"/>
              <a:t>prgoram</a:t>
            </a:r>
            <a:r>
              <a:rPr lang="en-US" dirty="0"/>
              <a:t> that calls the library to do the work, provide an interface to the command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6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sample in </a:t>
            </a:r>
            <a:r>
              <a:rPr lang="en-US" dirty="0" err="1"/>
              <a:t>Github</a:t>
            </a:r>
            <a:r>
              <a:rPr lang="en-US" dirty="0"/>
              <a:t> down here. This is a template method, I just made a targeted mass exclusion list that has mothing in there.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8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Again, the IAPI is hosted on our GitHub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contains all the interfaces and documentation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You’ll need a few things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2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write the XML modification. </a:t>
            </a:r>
          </a:p>
          <a:p>
            <a:r>
              <a:rPr lang="en-US" dirty="0"/>
              <a:t>I’m adding a couple of entries, 195, 262 to this targeted mass exclusion.</a:t>
            </a:r>
          </a:p>
          <a:p>
            <a:r>
              <a:rPr lang="en-US" dirty="0"/>
              <a:t>For the </a:t>
            </a:r>
            <a:r>
              <a:rPr lang="en-US" dirty="0" err="1"/>
              <a:t>targetedMassInclusion</a:t>
            </a:r>
            <a:r>
              <a:rPr lang="en-US" dirty="0"/>
              <a:t>, I’m adding the same mass but at a different </a:t>
            </a:r>
            <a:r>
              <a:rPr lang="en-US" dirty="0" err="1"/>
              <a:t>intecity</a:t>
            </a:r>
            <a:r>
              <a:rPr lang="en-US" dirty="0"/>
              <a:t> threshold, 5e7 and 1e2.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17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load the template in, there is nothing in there. Now I ran the bat script, which will call the command line to modify the template based on the XML. It generates the new one, I load it into the </a:t>
            </a:r>
            <a:r>
              <a:rPr lang="en-US" dirty="0" err="1"/>
              <a:t>methodEditor</a:t>
            </a:r>
            <a:r>
              <a:rPr lang="en-US" dirty="0"/>
              <a:t>, and you can see it loads the new data according to our numbers in xml.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37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bg1"/>
              </a:buClr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Arial" pitchFamily="12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907E6-12FA-4999-B01D-739F46B6DD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46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IAPI</a:t>
            </a:r>
            <a:r>
              <a:rPr lang="en-US" baseline="0" dirty="0"/>
              <a:t>-enabled instruments 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</a:t>
            </a:r>
            <a:r>
              <a:rPr lang="en-US" baseline="0" dirty="0" err="1"/>
              <a:t>Exactive</a:t>
            </a:r>
            <a:r>
              <a:rPr lang="en-US" baseline="0" dirty="0"/>
              <a:t> series came first with the first API definitions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broken into multiple assemblies.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</a:t>
            </a:r>
            <a:r>
              <a:rPr lang="en-US" baseline="0" dirty="0" err="1"/>
              <a:t>Tribrid</a:t>
            </a:r>
            <a:r>
              <a:rPr lang="en-US" baseline="0" dirty="0"/>
              <a:t> series came next, with a newer API definition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Here again, we have the extensions for the Fusion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would like to highlight</a:t>
            </a:r>
            <a:r>
              <a:rPr lang="en-US" baseline="0" dirty="0"/>
              <a:t> some of the differences between the </a:t>
            </a:r>
            <a:r>
              <a:rPr lang="en-US" baseline="0" dirty="0" err="1"/>
              <a:t>exactive</a:t>
            </a:r>
            <a:r>
              <a:rPr lang="en-US" baseline="0" dirty="0"/>
              <a:t> and </a:t>
            </a:r>
            <a:r>
              <a:rPr lang="en-US" baseline="0" dirty="0" err="1"/>
              <a:t>tribrid</a:t>
            </a:r>
            <a:r>
              <a:rPr lang="en-US" baseline="0" dirty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4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1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lot of you probably don’t know the architecture of our mass spec system. So I will briefly walk through different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2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Arial" pitchFamily="124" charset="0"/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"/>
                </a:rPr>
                <a:t>The world leader in serving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9472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1"/>
            <a:ext cx="12192000" cy="1979613"/>
          </a:xfrm>
          <a:solidFill>
            <a:srgbClr val="7FBA00"/>
          </a:solidFill>
        </p:spPr>
        <p:txBody>
          <a:bodyPr lIns="274320" anchor="ctr" anchorCtr="0"/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50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9537844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</a:rPr>
                <a:t>The world leader in serving science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ABF2A2-1A01-4EA7-B5B4-C8F77FC0B49E}"/>
              </a:ext>
            </a:extLst>
          </p:cNvPr>
          <p:cNvSpPr txBox="1"/>
          <p:nvPr userDrawn="1"/>
        </p:nvSpPr>
        <p:spPr>
          <a:xfrm>
            <a:off x="336550" y="1978625"/>
            <a:ext cx="317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ASMS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June 2 - 6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Atlanta, GA, USA</a:t>
            </a:r>
          </a:p>
        </p:txBody>
      </p:sp>
    </p:spTree>
    <p:extLst>
      <p:ext uri="{BB962C8B-B14F-4D97-AF65-F5344CB8AC3E}">
        <p14:creationId xmlns:p14="http://schemas.microsoft.com/office/powerpoint/2010/main" val="41772381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</a:rPr>
                <a:t>The world leader in serving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2336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51" y="1065214"/>
            <a:ext cx="11569700" cy="48339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27470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44913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bod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267" y="777923"/>
            <a:ext cx="11580284" cy="5127578"/>
          </a:xfrm>
          <a:prstGeom prst="roundRect">
            <a:avLst>
              <a:gd name="adj" fmla="val 2774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2930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119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35148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76633899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6935" y="905776"/>
            <a:ext cx="5526616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68" y="905776"/>
            <a:ext cx="5526617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206660930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2317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ct val="100000"/>
              <a:buFont typeface=""/>
              <a:buChar char="•"/>
              <a:defRPr lang="en-US" sz="16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4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2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lvl="1"/>
            <a:r>
              <a:rPr lang="en-US" dirty="0"/>
              <a:t>Second level: Arial 14pt</a:t>
            </a:r>
          </a:p>
          <a:p>
            <a:pPr lvl="2"/>
            <a:r>
              <a:rPr lang="en-US" dirty="0"/>
              <a:t>Third level: Arial 12pt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32318" y="3304275"/>
            <a:ext cx="5513913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400800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400800" y="33042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</p:spTree>
    <p:extLst>
      <p:ext uri="{BB962C8B-B14F-4D97-AF65-F5344CB8AC3E}">
        <p14:creationId xmlns:p14="http://schemas.microsoft.com/office/powerpoint/2010/main" val="7821176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0" y="0"/>
            <a:ext cx="12192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20061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89435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0" y="5896896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1201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62772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2370263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8021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42888" y="3426948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0254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94565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Guides</a:t>
            </a:r>
          </a:p>
        </p:txBody>
      </p:sp>
      <p:sp>
        <p:nvSpPr>
          <p:cNvPr id="23" name="Note on using Guides"/>
          <p:cNvSpPr txBox="1"/>
          <p:nvPr userDrawn="1"/>
        </p:nvSpPr>
        <p:spPr>
          <a:xfrm>
            <a:off x="3380590" y="1101578"/>
            <a:ext cx="8524210" cy="4797572"/>
          </a:xfrm>
          <a:prstGeom prst="rect">
            <a:avLst/>
          </a:prstGeom>
          <a:noFill/>
        </p:spPr>
        <p:txBody>
          <a:bodyPr wrap="square" lIns="182880" rtlCol="0"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 the embedded guides in the template to consistently position content throughout your presentation. 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Toggle guides on/off as desired.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Note: PowerPoint v2007, 2010, 2011/2016 [Mac] and 365/2013 may not display guides in a reliably consistent manner between versions and are sometimes lost when copying content between presentations.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To mitigate these issues,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the lines on this layout are provided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in the event that you need to re-create or re-set the original template guides.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052178"/>
            <a:ext cx="2847975" cy="2381250"/>
          </a:xfrm>
          <a:prstGeom prst="roundRect">
            <a:avLst>
              <a:gd name="adj" fmla="val 34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 userDrawn="1"/>
        </p:nvSpPr>
        <p:spPr>
          <a:xfrm>
            <a:off x="298720" y="1106237"/>
            <a:ext cx="2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Toggle Guide visibility via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View Tab : Show &gt; Guides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[Click dropdown arrow for Settings]</a:t>
            </a:r>
          </a:p>
        </p:txBody>
      </p:sp>
    </p:spTree>
    <p:extLst>
      <p:ext uri="{BB962C8B-B14F-4D97-AF65-F5344CB8AC3E}">
        <p14:creationId xmlns:p14="http://schemas.microsoft.com/office/powerpoint/2010/main" val="287471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51" y="1065214"/>
            <a:ext cx="11569700" cy="48339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58378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13415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1"/>
            <a:ext cx="12192000" cy="1979613"/>
          </a:xfrm>
          <a:solidFill>
            <a:srgbClr val="7FBA00"/>
          </a:solidFill>
        </p:spPr>
        <p:txBody>
          <a:bodyPr lIns="274320" anchor="ctr" anchorCtr="0"/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50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22765544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44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bod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267" y="777923"/>
            <a:ext cx="11580284" cy="5127578"/>
          </a:xfrm>
          <a:prstGeom prst="roundRect">
            <a:avLst>
              <a:gd name="adj" fmla="val 2774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5341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119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35148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40144402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6935" y="905776"/>
            <a:ext cx="5526616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68" y="905776"/>
            <a:ext cx="5526617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37815759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2317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ct val="100000"/>
              <a:buFont typeface=""/>
              <a:buChar char="•"/>
              <a:defRPr lang="en-US" sz="16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4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2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lvl="1"/>
            <a:r>
              <a:rPr lang="en-US" dirty="0"/>
              <a:t>Second level: Arial 14pt</a:t>
            </a:r>
          </a:p>
          <a:p>
            <a:pPr lvl="2"/>
            <a:r>
              <a:rPr lang="en-US" dirty="0"/>
              <a:t>Third level: Arial 12pt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32318" y="3304275"/>
            <a:ext cx="5513913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400800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400800" y="33042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</p:spTree>
    <p:extLst>
      <p:ext uri="{BB962C8B-B14F-4D97-AF65-F5344CB8AC3E}">
        <p14:creationId xmlns:p14="http://schemas.microsoft.com/office/powerpoint/2010/main" val="9224490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0" y="0"/>
            <a:ext cx="12192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20061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89435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0" y="5896896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1201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62772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2370263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8021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42888" y="3426948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0254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94565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Guides</a:t>
            </a:r>
          </a:p>
        </p:txBody>
      </p:sp>
      <p:sp>
        <p:nvSpPr>
          <p:cNvPr id="23" name="Note on using Guides"/>
          <p:cNvSpPr txBox="1"/>
          <p:nvPr userDrawn="1"/>
        </p:nvSpPr>
        <p:spPr>
          <a:xfrm>
            <a:off x="3380590" y="1101578"/>
            <a:ext cx="8524210" cy="4797572"/>
          </a:xfrm>
          <a:prstGeom prst="rect">
            <a:avLst/>
          </a:prstGeom>
          <a:noFill/>
        </p:spPr>
        <p:txBody>
          <a:bodyPr wrap="square" lIns="182880" rtlCol="0">
            <a:noAutofit/>
          </a:bodyPr>
          <a:lstStyle/>
          <a:p>
            <a:r>
              <a:rPr lang="en-US" sz="1600" dirty="0"/>
              <a:t>Use the embedded guides in the template</a:t>
            </a:r>
            <a:r>
              <a:rPr lang="en-US" sz="1600" baseline="0" dirty="0"/>
              <a:t> to consistently position content throughout your presentation. </a:t>
            </a:r>
          </a:p>
          <a:p>
            <a:endParaRPr lang="en-US" sz="1600" baseline="0" dirty="0"/>
          </a:p>
          <a:p>
            <a:r>
              <a:rPr lang="en-US" sz="1600" baseline="0" dirty="0"/>
              <a:t>Toggle guides on/off as desired.</a:t>
            </a:r>
          </a:p>
          <a:p>
            <a:endParaRPr lang="en-US" sz="1600" baseline="0" dirty="0"/>
          </a:p>
          <a:p>
            <a:r>
              <a:rPr lang="en-US" sz="1600" baseline="0" dirty="0"/>
              <a:t>Note: PowerPoint v2007, 2010, 2011/2016 [Mac] and 365/2013 may not display guides in a reliably consistent manner between versions and are sometimes lost when copying content between presentations.</a:t>
            </a:r>
          </a:p>
          <a:p>
            <a:endParaRPr lang="en-US" sz="1600" baseline="0" dirty="0"/>
          </a:p>
          <a:p>
            <a:r>
              <a:rPr lang="en-US" sz="1600" baseline="0" dirty="0"/>
              <a:t>To mitigate these issues, </a:t>
            </a:r>
            <a:br>
              <a:rPr lang="en-US" sz="1600" baseline="0" dirty="0"/>
            </a:br>
            <a:r>
              <a:rPr lang="en-US" sz="1600" baseline="0" dirty="0"/>
              <a:t>the lines on this layout are provided </a:t>
            </a:r>
            <a:br>
              <a:rPr lang="en-US" sz="1600" baseline="0" dirty="0"/>
            </a:br>
            <a:r>
              <a:rPr lang="en-US" sz="1600" baseline="0" dirty="0"/>
              <a:t>in the event that you need to re-create or re-set the original template guides.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052178"/>
            <a:ext cx="2847975" cy="2381250"/>
          </a:xfrm>
          <a:prstGeom prst="roundRect">
            <a:avLst>
              <a:gd name="adj" fmla="val 34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 userDrawn="1"/>
        </p:nvSpPr>
        <p:spPr>
          <a:xfrm>
            <a:off x="298720" y="1106237"/>
            <a:ext cx="2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Toggle Guide</a:t>
            </a:r>
            <a:r>
              <a:rPr lang="en-US" sz="1200" baseline="0" dirty="0"/>
              <a:t> visibility via </a:t>
            </a:r>
            <a:br>
              <a:rPr lang="en-US" sz="1200" baseline="0" dirty="0"/>
            </a:br>
            <a:r>
              <a:rPr lang="en-US" sz="1200" b="1" dirty="0"/>
              <a:t>View Tab :</a:t>
            </a:r>
            <a:r>
              <a:rPr lang="en-US" sz="1200" b="1" baseline="0" dirty="0"/>
              <a:t> Show &gt; Guides</a:t>
            </a:r>
          </a:p>
          <a:p>
            <a:r>
              <a:rPr lang="en-US" sz="1200" baseline="0" dirty="0"/>
              <a:t>[Click dropdown arrow for Settings]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78352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26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6299201"/>
            <a:ext cx="12192000" cy="558799"/>
            <a:chOff x="0" y="6320302"/>
            <a:chExt cx="9144000" cy="558799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6320302"/>
              <a:ext cx="9144000" cy="5587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24" charset="0"/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00963" y="6478589"/>
              <a:ext cx="925830" cy="264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968" y="1065214"/>
            <a:ext cx="11567584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1" y="0"/>
            <a:ext cx="12191999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: Arial 24pt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60867" y="6383338"/>
            <a:ext cx="1746251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/>
              <a:pPr/>
              <a:t>‹#›</a:t>
            </a:fld>
            <a:endParaRPr lang="en-US" sz="1200" b="1" dirty="0"/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10584" y="6311900"/>
            <a:ext cx="12202584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pitchFamily="12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0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800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1992">
          <p15:clr>
            <a:srgbClr val="F26B43"/>
          </p15:clr>
        </p15:guide>
        <p15:guide id="5" pos="2112">
          <p15:clr>
            <a:srgbClr val="F26B43"/>
          </p15:clr>
        </p15:guide>
        <p15:guide id="6" pos="5712">
          <p15:clr>
            <a:srgbClr val="F26B43"/>
          </p15:clr>
        </p15:guide>
        <p15:guide id="7" pos="55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36">
          <p15:clr>
            <a:srgbClr val="F26B43"/>
          </p15:clr>
        </p15:guide>
        <p15:guide id="10" orient="horz" pos="671">
          <p15:clr>
            <a:srgbClr val="F26B43"/>
          </p15:clr>
        </p15:guide>
        <p15:guide id="11" orient="horz" pos="233">
          <p15:clr>
            <a:srgbClr val="F26B43"/>
          </p15:clr>
        </p15:guide>
        <p15:guide id="12" orient="horz" pos="3967">
          <p15:clr>
            <a:srgbClr val="F26B43"/>
          </p15:clr>
        </p15:guide>
        <p15:guide id="13" orient="horz" pos="3716">
          <p15:clr>
            <a:srgbClr val="F26B43"/>
          </p15:clr>
        </p15:guide>
        <p15:guide id="14" orient="horz" pos="158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6299201"/>
            <a:ext cx="12192000" cy="558799"/>
            <a:chOff x="0" y="6320302"/>
            <a:chExt cx="9144000" cy="558799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6320302"/>
              <a:ext cx="9144000" cy="5587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700963" y="6478589"/>
              <a:ext cx="925830" cy="264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968" y="1065214"/>
            <a:ext cx="11567584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1" y="0"/>
            <a:ext cx="12191999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: Arial 24pt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60867" y="6383338"/>
            <a:ext cx="1746251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>
                <a:solidFill>
                  <a:srgbClr val="000000"/>
                </a:solidFill>
              </a:rPr>
              <a:pPr/>
              <a:t>‹#›</a:t>
            </a:fld>
            <a:endParaRPr lang="en-US" sz="1200" b="1">
              <a:solidFill>
                <a:srgbClr val="000000"/>
              </a:solidFill>
            </a:endParaRPr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10584" y="6311900"/>
            <a:ext cx="12202584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6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0" i="0" u="none">
          <a:solidFill>
            <a:schemeClr val="bg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0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800" b="0" i="0" u="none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1992">
          <p15:clr>
            <a:srgbClr val="F26B43"/>
          </p15:clr>
        </p15:guide>
        <p15:guide id="5" pos="2112">
          <p15:clr>
            <a:srgbClr val="F26B43"/>
          </p15:clr>
        </p15:guide>
        <p15:guide id="6" pos="5712">
          <p15:clr>
            <a:srgbClr val="F26B43"/>
          </p15:clr>
        </p15:guide>
        <p15:guide id="7" pos="55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36">
          <p15:clr>
            <a:srgbClr val="F26B43"/>
          </p15:clr>
        </p15:guide>
        <p15:guide id="10" orient="horz" pos="671">
          <p15:clr>
            <a:srgbClr val="F26B43"/>
          </p15:clr>
        </p15:guide>
        <p15:guide id="11" orient="horz" pos="233">
          <p15:clr>
            <a:srgbClr val="F26B43"/>
          </p15:clr>
        </p15:guide>
        <p15:guide id="12" orient="horz" pos="3967">
          <p15:clr>
            <a:srgbClr val="F26B43"/>
          </p15:clr>
        </p15:guide>
        <p15:guide id="13" orient="horz" pos="3716">
          <p15:clr>
            <a:srgbClr val="F26B43"/>
          </p15:clr>
        </p15:guide>
        <p15:guide id="14" orient="horz" pos="15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22.png"/><Relationship Id="rId5" Type="http://schemas.openxmlformats.org/officeDocument/2006/relationships/image" Target="../media/image19.jpeg"/><Relationship Id="rId10" Type="http://schemas.openxmlformats.org/officeDocument/2006/relationships/image" Target="../media/image25.png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0.jpe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0.jpeg"/><Relationship Id="rId10" Type="http://schemas.openxmlformats.org/officeDocument/2006/relationships/image" Target="../media/image36.png"/><Relationship Id="rId4" Type="http://schemas.openxmlformats.org/officeDocument/2006/relationships/image" Target="../media/image19.jpeg"/><Relationship Id="rId9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0.jpeg"/><Relationship Id="rId10" Type="http://schemas.openxmlformats.org/officeDocument/2006/relationships/image" Target="../media/image36.png"/><Relationship Id="rId4" Type="http://schemas.openxmlformats.org/officeDocument/2006/relationships/image" Target="../media/image19.jpeg"/><Relationship Id="rId9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.IAPI@thermofisher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info.IAPI@thermofisher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68DB7-8464-42C1-8137-47C30B3D1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GB" b="1" dirty="0"/>
              <a:t>Tony Zhao and Jesse Canterbury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4CD96-8EC5-4089-A224-5F4C4FCE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API and XML Method Modification Interface</a:t>
            </a:r>
            <a:br>
              <a:rPr lang="en-US" dirty="0"/>
            </a:br>
            <a:r>
              <a:rPr lang="en-US" sz="2000" i="1" dirty="0"/>
              <a:t>A brief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6321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dirty="0"/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2990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MS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9" name="Picture 4" descr="Image result for optiplex 3050">
            <a:extLst>
              <a:ext uri="{FF2B5EF4-FFF2-40B4-BE49-F238E27FC236}">
                <a16:creationId xmlns:a16="http://schemas.microsoft.com/office/drawing/2014/main" id="{257E6907-E96D-4B24-A323-5CF025CE1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witch ethernet">
            <a:extLst>
              <a:ext uri="{FF2B5EF4-FFF2-40B4-BE49-F238E27FC236}">
                <a16:creationId xmlns:a16="http://schemas.microsoft.com/office/drawing/2014/main" id="{256331F7-8C54-4602-AD97-7F53F9471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928D2C9-3415-4C99-8F15-E9BE6F47268F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004C12-FDAE-46D7-8539-6672381F07DF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28F2F5-B653-4AD1-8888-57817D131B3B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26" name="Picture 6" descr="Image result for Lumos thermo">
            <a:extLst>
              <a:ext uri="{FF2B5EF4-FFF2-40B4-BE49-F238E27FC236}">
                <a16:creationId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A3B4C0-9229-4AF9-AC62-7D60B0D4C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41" y="4277772"/>
            <a:ext cx="2826103" cy="1667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3ADAA4-1AE8-4385-946D-81D9D15BD103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 bwMode="auto">
          <a:xfrm flipV="1">
            <a:off x="3196644" y="3859554"/>
            <a:ext cx="2131689" cy="125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B99E1B-D1A0-41A4-96FA-C0425843B230}"/>
              </a:ext>
            </a:extLst>
          </p:cNvPr>
          <p:cNvSpPr txBox="1"/>
          <p:nvPr/>
        </p:nvSpPr>
        <p:spPr>
          <a:xfrm>
            <a:off x="404251" y="3836669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Tune Application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79841C1F-67BF-4D87-8C61-E221ED5D4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235" y="4731957"/>
            <a:ext cx="2069711" cy="113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FC7D82D-4E16-479A-AADD-0B18C7DE30AD}"/>
              </a:ext>
            </a:extLst>
          </p:cNvPr>
          <p:cNvSpPr txBox="1"/>
          <p:nvPr/>
        </p:nvSpPr>
        <p:spPr>
          <a:xfrm>
            <a:off x="4805589" y="5942875"/>
            <a:ext cx="168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Rawfile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D6B37EB-8A0F-4B2B-AAE5-13208E82D5AA}"/>
              </a:ext>
            </a:extLst>
          </p:cNvPr>
          <p:cNvCxnSpPr>
            <a:cxnSpLocks/>
            <a:stCxn id="63" idx="0"/>
            <a:endCxn id="25" idx="2"/>
          </p:cNvCxnSpPr>
          <p:nvPr/>
        </p:nvCxnSpPr>
        <p:spPr bwMode="auto">
          <a:xfrm rot="5400000" flipH="1" flipV="1">
            <a:off x="5794999" y="4033957"/>
            <a:ext cx="513093" cy="8829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65355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9" name="Picture 4" descr="Image result for optiplex 3050">
            <a:extLst>
              <a:ext uri="{FF2B5EF4-FFF2-40B4-BE49-F238E27FC236}">
                <a16:creationId xmlns:a16="http://schemas.microsoft.com/office/drawing/2014/main" id="{257E6907-E96D-4B24-A323-5CF025CE1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witch ethernet">
            <a:extLst>
              <a:ext uri="{FF2B5EF4-FFF2-40B4-BE49-F238E27FC236}">
                <a16:creationId xmlns:a16="http://schemas.microsoft.com/office/drawing/2014/main" id="{256331F7-8C54-4602-AD97-7F53F9471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928D2C9-3415-4C99-8F15-E9BE6F47268F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004C12-FDAE-46D7-8539-6672381F07DF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28F2F5-B653-4AD1-8888-57817D131B3B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26" name="Picture 6" descr="Image result for Lumos thermo">
            <a:extLst>
              <a:ext uri="{FF2B5EF4-FFF2-40B4-BE49-F238E27FC236}">
                <a16:creationId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C66A9C-353A-4FF3-82CE-25DB29B9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A3B4C0-9229-4AF9-AC62-7D60B0D4C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541" y="4277772"/>
            <a:ext cx="2826103" cy="1667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3ADAA4-1AE8-4385-946D-81D9D15BD103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 bwMode="auto">
          <a:xfrm flipV="1">
            <a:off x="3196644" y="3859554"/>
            <a:ext cx="2131689" cy="125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B99E1B-D1A0-41A4-96FA-C0425843B230}"/>
              </a:ext>
            </a:extLst>
          </p:cNvPr>
          <p:cNvSpPr txBox="1"/>
          <p:nvPr/>
        </p:nvSpPr>
        <p:spPr>
          <a:xfrm>
            <a:off x="404251" y="3836669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Tune Application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3DE46D4-18EF-4FC0-9456-E709EF275A21}"/>
              </a:ext>
            </a:extLst>
          </p:cNvPr>
          <p:cNvCxnSpPr>
            <a:cxnSpLocks/>
            <a:stCxn id="14" idx="3"/>
            <a:endCxn id="29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F91D54-0913-40C7-A866-C4CB2822A3BE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ABFD22F5-6552-4B36-8F8A-B177E38B62B6}"/>
              </a:ext>
            </a:extLst>
          </p:cNvPr>
          <p:cNvCxnSpPr>
            <a:cxnSpLocks/>
            <a:stCxn id="14" idx="0"/>
            <a:endCxn id="25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79841C1F-67BF-4D87-8C61-E221ED5D4C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235" y="4731957"/>
            <a:ext cx="2069711" cy="113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FC7D82D-4E16-479A-AADD-0B18C7DE30AD}"/>
              </a:ext>
            </a:extLst>
          </p:cNvPr>
          <p:cNvSpPr txBox="1"/>
          <p:nvPr/>
        </p:nvSpPr>
        <p:spPr>
          <a:xfrm>
            <a:off x="4805589" y="5942875"/>
            <a:ext cx="168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Rawfile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D6B37EB-8A0F-4B2B-AAE5-13208E82D5AA}"/>
              </a:ext>
            </a:extLst>
          </p:cNvPr>
          <p:cNvCxnSpPr>
            <a:cxnSpLocks/>
            <a:stCxn id="63" idx="0"/>
            <a:endCxn id="25" idx="2"/>
          </p:cNvCxnSpPr>
          <p:nvPr/>
        </p:nvCxnSpPr>
        <p:spPr bwMode="auto">
          <a:xfrm rot="5400000" flipH="1" flipV="1">
            <a:off x="5794999" y="4033957"/>
            <a:ext cx="513093" cy="8829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765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661542D-1B7C-473A-BB2D-2E0106944714}"/>
              </a:ext>
            </a:extLst>
          </p:cNvPr>
          <p:cNvSpPr/>
          <p:nvPr/>
        </p:nvSpPr>
        <p:spPr bwMode="auto">
          <a:xfrm>
            <a:off x="9364339" y="346981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Handles scan </a:t>
            </a:r>
            <a:r>
              <a:rPr lang="en-US" sz="1600" b="1" dirty="0">
                <a:latin typeface="Arial" pitchFamily="124" charset="0"/>
              </a:rPr>
              <a:t>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Processes the data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 whatever you want!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E7CB0D-21AC-4C34-B910-AD7D5932CF0F}"/>
              </a:ext>
            </a:extLst>
          </p:cNvPr>
          <p:cNvSpPr/>
          <p:nvPr/>
        </p:nvSpPr>
        <p:spPr bwMode="auto">
          <a:xfrm>
            <a:off x="3332480" y="3521598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Displays scan in Tune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Writes to Rawfile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Forwards data to API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A92A69-4A3E-4A9F-9E6D-7BD54DAADB58}"/>
              </a:ext>
            </a:extLst>
          </p:cNvPr>
          <p:cNvCxnSpPr/>
          <p:nvPr/>
        </p:nvCxnSpPr>
        <p:spPr bwMode="auto">
          <a:xfrm>
            <a:off x="3180080" y="533400"/>
            <a:ext cx="0" cy="57861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Data and Control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3173116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4" t="26025" r="7814" b="21413"/>
          <a:stretch/>
        </p:blipFill>
        <p:spPr>
          <a:xfrm>
            <a:off x="6512561" y="1976560"/>
            <a:ext cx="2346960" cy="648441"/>
          </a:xfrm>
          <a:prstGeom prst="rect">
            <a:avLst/>
          </a:prstGeom>
        </p:spPr>
      </p:pic>
      <p:pic>
        <p:nvPicPr>
          <p:cNvPr id="26" name="Picture 6" descr="Image result for Lumos thermo">
            <a:extLst>
              <a:ext uri="{FF2B5EF4-FFF2-40B4-BE49-F238E27FC236}">
                <a16:creationId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2081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3531789" y="1941470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9419164" y="1941470"/>
            <a:ext cx="2369949" cy="718620"/>
            <a:chOff x="9247113" y="255646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9247113" y="255646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547" y="2648751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8CF2F4-C610-4AAB-B3E0-8323D34CA908}"/>
              </a:ext>
            </a:extLst>
          </p:cNvPr>
          <p:cNvCxnSpPr/>
          <p:nvPr/>
        </p:nvCxnSpPr>
        <p:spPr bwMode="auto">
          <a:xfrm>
            <a:off x="2794124" y="2300780"/>
            <a:ext cx="73766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BD22FE-2EB1-4341-8F8D-29CAB92B7C74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5861120" y="2300780"/>
            <a:ext cx="651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0A9E88-01E2-48AF-B230-268E9D59C00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 bwMode="auto">
          <a:xfrm flipV="1">
            <a:off x="8859521" y="2300780"/>
            <a:ext cx="559643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DD5A443-F865-4BC3-8183-3B1A751EAF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772161" y="32675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B0A847-7823-459C-AD61-32DCCFE62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924561" y="34199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EBCB9-3B73-4388-9AEB-BDC298263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076961" y="35723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25D2A94-D832-4B58-A563-FEACB18C8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229361" y="37247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4160DDF-EA6C-4C7D-85F7-B05E27BD0199}"/>
              </a:ext>
            </a:extLst>
          </p:cNvPr>
          <p:cNvSpPr txBox="1"/>
          <p:nvPr/>
        </p:nvSpPr>
        <p:spPr>
          <a:xfrm rot="16200000">
            <a:off x="-503943" y="3631856"/>
            <a:ext cx="17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Data </a:t>
            </a:r>
          </a:p>
          <a:p>
            <a:pPr algn="ctr"/>
            <a:r>
              <a:rPr lang="en-US" sz="1400" dirty="0"/>
              <a:t>Stream</a:t>
            </a: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F59C54A2-67B6-4E7C-822E-2B41ECE5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146875" y="2943068"/>
            <a:ext cx="524729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B32EC07B-1CE9-4E88-86C3-486EA76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6075" y="3893466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01ABEB8-A31E-4A3B-BA5C-69B52C99B24E}"/>
              </a:ext>
            </a:extLst>
          </p:cNvPr>
          <p:cNvSpPr/>
          <p:nvPr/>
        </p:nvSpPr>
        <p:spPr bwMode="auto">
          <a:xfrm>
            <a:off x="6507902" y="3501278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Converts data into IAPI format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Raises </a:t>
            </a:r>
            <a:r>
              <a:rPr lang="en-US" sz="1600" b="1" dirty="0">
                <a:solidFill>
                  <a:schemeClr val="bg1"/>
                </a:solidFill>
                <a:latin typeface="Arial" pitchFamily="12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 to any subscribers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B45423D7-1DDC-4238-9E14-5AEF33BF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71179" y="3905792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DF77970C-F3F8-4E3D-BE55-43DEDB6D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43658" y="390106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721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507">
            <a:extLst>
              <a:ext uri="{FF2B5EF4-FFF2-40B4-BE49-F238E27FC236}">
                <a16:creationId xmlns:a16="http://schemas.microsoft.com/office/drawing/2014/main" id="{54BD98B8-F73D-4730-84A9-785006055E20}"/>
              </a:ext>
            </a:extLst>
          </p:cNvPr>
          <p:cNvSpPr/>
          <p:nvPr/>
        </p:nvSpPr>
        <p:spPr bwMode="auto">
          <a:xfrm>
            <a:off x="9350079" y="491168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Calls IAPI to create </a:t>
            </a:r>
            <a:r>
              <a:rPr lang="en-US" sz="1600" b="1" dirty="0">
                <a:latin typeface="Arial" pitchFamily="124" charset="0"/>
              </a:rPr>
              <a:t>IScanDefinition </a:t>
            </a:r>
            <a:r>
              <a:rPr lang="en-US" sz="1600" dirty="0">
                <a:latin typeface="Arial" pitchFamily="124" charset="0"/>
              </a:rPr>
              <a:t>object</a:t>
            </a:r>
            <a:endParaRPr lang="en-US" sz="1600" b="1" dirty="0">
              <a:latin typeface="Arial" pitchFamily="12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Changes definition as sees fit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61542D-1B7C-473A-BB2D-2E0106944714}"/>
              </a:ext>
            </a:extLst>
          </p:cNvPr>
          <p:cNvSpPr/>
          <p:nvPr/>
        </p:nvSpPr>
        <p:spPr bwMode="auto">
          <a:xfrm>
            <a:off x="9364339" y="346981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Handles scan </a:t>
            </a:r>
            <a:r>
              <a:rPr lang="en-US" sz="1600" b="1" dirty="0">
                <a:latin typeface="Arial" pitchFamily="124" charset="0"/>
              </a:rPr>
              <a:t>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Processes the data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 whatever you want!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E7CB0D-21AC-4C34-B910-AD7D5932CF0F}"/>
              </a:ext>
            </a:extLst>
          </p:cNvPr>
          <p:cNvSpPr/>
          <p:nvPr/>
        </p:nvSpPr>
        <p:spPr bwMode="auto">
          <a:xfrm>
            <a:off x="3332480" y="3521598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Displays scan in Tune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Writes to Rawfile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Forwards data to API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A92A69-4A3E-4A9F-9E6D-7BD54DAADB58}"/>
              </a:ext>
            </a:extLst>
          </p:cNvPr>
          <p:cNvCxnSpPr/>
          <p:nvPr/>
        </p:nvCxnSpPr>
        <p:spPr bwMode="auto">
          <a:xfrm>
            <a:off x="3180080" y="533400"/>
            <a:ext cx="0" cy="57861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Data and Control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3173116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4" t="26025" r="7814" b="21413"/>
          <a:stretch/>
        </p:blipFill>
        <p:spPr>
          <a:xfrm>
            <a:off x="6512561" y="1976560"/>
            <a:ext cx="2346960" cy="648441"/>
          </a:xfrm>
          <a:prstGeom prst="rect">
            <a:avLst/>
          </a:prstGeom>
        </p:spPr>
      </p:pic>
      <p:pic>
        <p:nvPicPr>
          <p:cNvPr id="26" name="Picture 6" descr="Image result for Lumos thermo">
            <a:extLst>
              <a:ext uri="{FF2B5EF4-FFF2-40B4-BE49-F238E27FC236}">
                <a16:creationId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2081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3531789" y="1941470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9419164" y="1941470"/>
            <a:ext cx="2369949" cy="718620"/>
            <a:chOff x="9247113" y="255646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9247113" y="255646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547" y="2648751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8CF2F4-C610-4AAB-B3E0-8323D34CA908}"/>
              </a:ext>
            </a:extLst>
          </p:cNvPr>
          <p:cNvCxnSpPr/>
          <p:nvPr/>
        </p:nvCxnSpPr>
        <p:spPr bwMode="auto">
          <a:xfrm>
            <a:off x="2794124" y="2300780"/>
            <a:ext cx="73766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BD22FE-2EB1-4341-8F8D-29CAB92B7C74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5861120" y="2300780"/>
            <a:ext cx="651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0A9E88-01E2-48AF-B230-268E9D59C00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 bwMode="auto">
          <a:xfrm flipV="1">
            <a:off x="8859521" y="2300780"/>
            <a:ext cx="559643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DD5A443-F865-4BC3-8183-3B1A751EAF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772161" y="32675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B0A847-7823-459C-AD61-32DCCFE62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924561" y="34199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EBCB9-3B73-4388-9AEB-BDC298263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076961" y="35723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25D2A94-D832-4B58-A563-FEACB18C8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229361" y="37247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4160DDF-EA6C-4C7D-85F7-B05E27BD0199}"/>
              </a:ext>
            </a:extLst>
          </p:cNvPr>
          <p:cNvSpPr txBox="1"/>
          <p:nvPr/>
        </p:nvSpPr>
        <p:spPr>
          <a:xfrm rot="16200000">
            <a:off x="-503943" y="3631856"/>
            <a:ext cx="17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Data </a:t>
            </a:r>
          </a:p>
          <a:p>
            <a:pPr algn="ctr"/>
            <a:r>
              <a:rPr lang="en-US" sz="1400" dirty="0"/>
              <a:t>Stream</a:t>
            </a: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F59C54A2-67B6-4E7C-822E-2B41ECE5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146875" y="2943068"/>
            <a:ext cx="524729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B32EC07B-1CE9-4E88-86C3-486EA76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6075" y="3893466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01ABEB8-A31E-4A3B-BA5C-69B52C99B24E}"/>
              </a:ext>
            </a:extLst>
          </p:cNvPr>
          <p:cNvSpPr/>
          <p:nvPr/>
        </p:nvSpPr>
        <p:spPr bwMode="auto">
          <a:xfrm>
            <a:off x="6507902" y="3501278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Converts data into IAPI format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Raises </a:t>
            </a:r>
            <a:r>
              <a:rPr lang="en-US" sz="1600" b="1" dirty="0">
                <a:solidFill>
                  <a:schemeClr val="bg1"/>
                </a:solidFill>
                <a:latin typeface="Arial" pitchFamily="12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 to any subscribers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B45423D7-1DDC-4238-9E14-5AEF33BF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71179" y="3905792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DF77970C-F3F8-4E3D-BE55-43DEDB6D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43658" y="390106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83B740D-AB8C-4044-A446-51D9B2E7D8BD}"/>
              </a:ext>
            </a:extLst>
          </p:cNvPr>
          <p:cNvSpPr/>
          <p:nvPr/>
        </p:nvSpPr>
        <p:spPr bwMode="auto">
          <a:xfrm>
            <a:off x="6504721" y="4911682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Validates scan definition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Forwards scan to Instrument Service </a:t>
            </a:r>
          </a:p>
        </p:txBody>
      </p:sp>
      <p:pic>
        <p:nvPicPr>
          <p:cNvPr id="502" name="Picture 6">
            <a:extLst>
              <a:ext uri="{FF2B5EF4-FFF2-40B4-BE49-F238E27FC236}">
                <a16:creationId xmlns:a16="http://schemas.microsoft.com/office/drawing/2014/main" id="{A11313DC-166F-4E8A-BE3C-53F99D6C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8737295" y="5317042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01" name="Picture 10400">
            <a:extLst>
              <a:ext uri="{FF2B5EF4-FFF2-40B4-BE49-F238E27FC236}">
                <a16:creationId xmlns:a16="http://schemas.microsoft.com/office/drawing/2014/main" id="{B4B8624A-ED83-4F47-BF6F-89171AEFF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32" y="4912402"/>
            <a:ext cx="1467389" cy="114912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3088D6A7-7CDB-4992-8322-9985BB435D6F}"/>
              </a:ext>
            </a:extLst>
          </p:cNvPr>
          <p:cNvSpPr txBox="1"/>
          <p:nvPr/>
        </p:nvSpPr>
        <p:spPr>
          <a:xfrm rot="16200000">
            <a:off x="-450977" y="5295310"/>
            <a:ext cx="174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Definition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545AA84D-E433-467B-84B3-2DACBFB401A6}"/>
              </a:ext>
            </a:extLst>
          </p:cNvPr>
          <p:cNvSpPr/>
          <p:nvPr/>
        </p:nvSpPr>
        <p:spPr bwMode="auto">
          <a:xfrm>
            <a:off x="3332480" y="4911682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Logs 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Downloads scan definition to instrument</a:t>
            </a:r>
          </a:p>
        </p:txBody>
      </p:sp>
      <p:pic>
        <p:nvPicPr>
          <p:cNvPr id="507" name="Picture 6">
            <a:extLst>
              <a:ext uri="{FF2B5EF4-FFF2-40B4-BE49-F238E27FC236}">
                <a16:creationId xmlns:a16="http://schemas.microsoft.com/office/drawing/2014/main" id="{6D93EA0E-65F6-49B4-A860-F61E4C2C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2315398" y="5290401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9" name="Picture 6">
            <a:extLst>
              <a:ext uri="{FF2B5EF4-FFF2-40B4-BE49-F238E27FC236}">
                <a16:creationId xmlns:a16="http://schemas.microsoft.com/office/drawing/2014/main" id="{0F55773D-23F3-4388-97F8-B4AD6ED6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5861019" y="5354411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781215F0-4C03-4D7B-90FC-2ACF7D80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1322655" y="4554135"/>
            <a:ext cx="590508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AF049B78-D44B-48FA-B31A-DCFE8DF3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0453415" y="4578294"/>
            <a:ext cx="439093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5720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818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A402D6-4275-4FA8-BE56-0B01EB84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565"/>
            <a:ext cx="12192000" cy="5300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MS Scan Interfaces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DD781A-0EA4-4ECE-87EC-0340EDB770C7}"/>
              </a:ext>
            </a:extLst>
          </p:cNvPr>
          <p:cNvSpPr txBox="1"/>
          <p:nvPr/>
        </p:nvSpPr>
        <p:spPr>
          <a:xfrm>
            <a:off x="4222754" y="795481"/>
            <a:ext cx="796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11115-F78F-42FB-BAB4-0D16B251865B}"/>
              </a:ext>
            </a:extLst>
          </p:cNvPr>
          <p:cNvSpPr txBox="1"/>
          <p:nvPr/>
        </p:nvSpPr>
        <p:spPr>
          <a:xfrm>
            <a:off x="2753360" y="791442"/>
            <a:ext cx="9204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IMsScanContainer</a:t>
            </a:r>
            <a:r>
              <a:rPr lang="en-US" sz="2400" dirty="0">
                <a:solidFill>
                  <a:schemeClr val="bg1"/>
                </a:solidFill>
              </a:rPr>
              <a:t> exposes </a:t>
            </a:r>
            <a:r>
              <a:rPr lang="en-US" sz="2400" b="1" dirty="0">
                <a:solidFill>
                  <a:schemeClr val="bg1"/>
                </a:solidFill>
              </a:rPr>
              <a:t>IMsScans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IMsScan </a:t>
            </a:r>
            <a:r>
              <a:rPr lang="en-US" sz="2400" dirty="0">
                <a:solidFill>
                  <a:schemeClr val="bg1"/>
                </a:solidFill>
              </a:rPr>
              <a:t>contains metadata and derives from </a:t>
            </a:r>
            <a:r>
              <a:rPr lang="en-US" sz="2400" b="1" dirty="0">
                <a:solidFill>
                  <a:schemeClr val="bg1"/>
                </a:solidFill>
              </a:rPr>
              <a:t>ISpectrum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ISpectrum </a:t>
            </a:r>
            <a:r>
              <a:rPr lang="en-US" sz="2400" dirty="0">
                <a:solidFill>
                  <a:schemeClr val="bg1"/>
                </a:solidFill>
              </a:rPr>
              <a:t>contains a collection of </a:t>
            </a:r>
            <a:r>
              <a:rPr lang="en-US" sz="2400" b="1" dirty="0">
                <a:solidFill>
                  <a:schemeClr val="bg1"/>
                </a:solidFill>
              </a:rPr>
              <a:t>ICentroids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ICentroids </a:t>
            </a:r>
            <a:r>
              <a:rPr lang="en-US" sz="2400" dirty="0">
                <a:solidFill>
                  <a:schemeClr val="bg1"/>
                </a:solidFill>
              </a:rPr>
              <a:t>contains meta data and derives from </a:t>
            </a:r>
            <a:r>
              <a:rPr lang="en-US" sz="2400" b="1" dirty="0">
                <a:solidFill>
                  <a:schemeClr val="bg1"/>
                </a:solidFill>
              </a:rPr>
              <a:t>IMassIntensity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IMassIntensity </a:t>
            </a:r>
            <a:r>
              <a:rPr lang="en-US" sz="2400" dirty="0">
                <a:solidFill>
                  <a:schemeClr val="bg1"/>
                </a:solidFill>
              </a:rPr>
              <a:t>is the m/z and intensity data</a:t>
            </a: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72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26702-8AE2-45DE-B604-6477A43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95" y="967582"/>
            <a:ext cx="6877050" cy="50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7152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r>
              <a:rPr lang="en-US" kern="0" dirty="0"/>
              <a:t>tSIM running ~21 Hz (</a:t>
            </a:r>
            <a:r>
              <a:rPr lang="en-US" b="1" kern="0" dirty="0"/>
              <a:t>47.5</a:t>
            </a:r>
            <a:r>
              <a:rPr lang="en-US" kern="0" dirty="0"/>
              <a:t> ms) from Tune.</a:t>
            </a:r>
          </a:p>
          <a:p>
            <a:pPr lvl="1"/>
            <a:r>
              <a:rPr lang="en-US" kern="0" dirty="0"/>
              <a:t>Average time of </a:t>
            </a:r>
            <a:r>
              <a:rPr lang="en-US" b="1" kern="0" dirty="0"/>
              <a:t>48.4</a:t>
            </a:r>
            <a:r>
              <a:rPr lang="en-US" kern="0" dirty="0"/>
              <a:t> ms between scans received (n = 200)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F420A-05A8-4C50-9399-42DDDE9DA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92" y="1307498"/>
            <a:ext cx="6926425" cy="4085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6068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r>
              <a:rPr lang="en-US" kern="0" dirty="0"/>
              <a:t>tSIM running ~21 Hz (</a:t>
            </a:r>
            <a:r>
              <a:rPr lang="en-US" b="1" kern="0" dirty="0"/>
              <a:t>47.5</a:t>
            </a:r>
            <a:r>
              <a:rPr lang="en-US" kern="0" dirty="0"/>
              <a:t> ms) from Tune.</a:t>
            </a:r>
          </a:p>
          <a:p>
            <a:pPr lvl="1"/>
            <a:r>
              <a:rPr lang="en-US" kern="0" dirty="0"/>
              <a:t>Average time of </a:t>
            </a:r>
            <a:r>
              <a:rPr lang="en-US" b="1" kern="0" dirty="0"/>
              <a:t>48.4</a:t>
            </a:r>
            <a:r>
              <a:rPr lang="en-US" kern="0" dirty="0"/>
              <a:t> ms between scans received (n = 200)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F420A-05A8-4C50-9399-42DDDE9DA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92" y="1307498"/>
            <a:ext cx="6926425" cy="4085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9F7051B-EFB1-4891-A728-31B612D5F9C1}"/>
              </a:ext>
            </a:extLst>
          </p:cNvPr>
          <p:cNvSpPr txBox="1">
            <a:spLocks/>
          </p:cNvSpPr>
          <p:nvPr/>
        </p:nvSpPr>
        <p:spPr>
          <a:xfrm>
            <a:off x="1" y="5471846"/>
            <a:ext cx="12192000" cy="848591"/>
          </a:xfrm>
          <a:prstGeom prst="rect">
            <a:avLst/>
          </a:prstGeom>
          <a:solidFill>
            <a:srgbClr val="7FBA00">
              <a:alpha val="89804"/>
            </a:srgbClr>
          </a:solidFill>
        </p:spPr>
        <p:txBody>
          <a:bodyPr vert="horz" wrap="square" lIns="274320" tIns="182880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IAPI is </a:t>
            </a:r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</a:t>
            </a: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has </a:t>
            </a:r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 on the MS acquisition</a:t>
            </a: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291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Introduction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Example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Example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6292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Contents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4995F-BBA9-4226-8774-9A4F557C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0" y="772160"/>
            <a:ext cx="6554933" cy="531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4893E-8B4E-4FD3-8B5B-903552CD8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853440"/>
            <a:ext cx="6895465" cy="11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3701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Contents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4995F-BBA9-4226-8774-9A4F557C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0" y="772160"/>
            <a:ext cx="6554933" cy="531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B1F25-246D-498A-8371-95CC720A2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35" y="2042160"/>
            <a:ext cx="6907258" cy="41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31E1F-A63C-441F-AAF6-92CB5160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135" y="853440"/>
            <a:ext cx="6895465" cy="11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2990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424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33400"/>
          </a:xfrm>
        </p:spPr>
        <p:txBody>
          <a:bodyPr/>
          <a:lstStyle/>
          <a:p>
            <a:r>
              <a:rPr lang="en-US" dirty="0"/>
              <a:t>IScans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F58E2-4E2E-4B61-AA31-961E02CC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340690"/>
            <a:ext cx="10287000" cy="3848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416C9FAD-8A67-4479-B688-412D8EEB94FD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110434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Sending scans to the instrument is through the </a:t>
            </a:r>
            <a:r>
              <a:rPr lang="en-US" b="1" kern="0" dirty="0"/>
              <a:t>IScans</a:t>
            </a:r>
            <a:r>
              <a:rPr lang="en-US" kern="0" dirty="0"/>
              <a:t> interface</a:t>
            </a:r>
          </a:p>
          <a:p>
            <a:pPr lvl="1"/>
            <a:r>
              <a:rPr lang="en-US" kern="0" dirty="0"/>
              <a:t>Provides methods for creating different types of </a:t>
            </a:r>
            <a:r>
              <a:rPr lang="en-US" b="1" kern="0" dirty="0"/>
              <a:t>IScanDefinitions</a:t>
            </a:r>
          </a:p>
          <a:p>
            <a:pPr lvl="1"/>
            <a:r>
              <a:rPr lang="en-US" kern="0" dirty="0"/>
              <a:t>Provides methods for setting and cancelling scans.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42FB3-8BB6-44F4-9212-7447667F360F}"/>
              </a:ext>
            </a:extLst>
          </p:cNvPr>
          <p:cNvSpPr/>
          <p:nvPr/>
        </p:nvSpPr>
        <p:spPr bwMode="auto">
          <a:xfrm>
            <a:off x="2953214" y="3352799"/>
            <a:ext cx="1750741" cy="7564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AFAD13-133C-411F-91E9-2CB44D871D2C}"/>
              </a:ext>
            </a:extLst>
          </p:cNvPr>
          <p:cNvSpPr/>
          <p:nvPr/>
        </p:nvSpPr>
        <p:spPr bwMode="auto">
          <a:xfrm>
            <a:off x="1206189" y="3984701"/>
            <a:ext cx="1750741" cy="7564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6669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861A-B3D3-4833-AAE3-5EA93C9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IScanDefinition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5ED09-520E-4F69-98E3-ECDF2D2C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22" y="1065214"/>
            <a:ext cx="2958592" cy="2267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43145B8-A002-448A-BF13-2C7F5729CACF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9016794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Scans are defined in the </a:t>
            </a:r>
            <a:r>
              <a:rPr lang="en-US" b="1" kern="0" dirty="0"/>
              <a:t>IScanDefinition</a:t>
            </a:r>
            <a:r>
              <a:rPr lang="en-US" kern="0" dirty="0"/>
              <a:t> interface</a:t>
            </a:r>
          </a:p>
          <a:p>
            <a:pPr lvl="1"/>
            <a:r>
              <a:rPr lang="en-US" kern="0" dirty="0"/>
              <a:t>The </a:t>
            </a:r>
            <a:r>
              <a:rPr lang="en-US" b="1" kern="0" dirty="0"/>
              <a:t>RunningNumber</a:t>
            </a:r>
            <a:r>
              <a:rPr lang="en-US" kern="0" dirty="0"/>
              <a:t> property is for general purpose use</a:t>
            </a:r>
          </a:p>
          <a:p>
            <a:pPr lvl="2"/>
            <a:r>
              <a:rPr lang="en-US" kern="0" dirty="0"/>
              <a:t>It shows up in the Scan Trailer as the </a:t>
            </a:r>
            <a:r>
              <a:rPr lang="en-US" b="1" kern="0" dirty="0"/>
              <a:t>‘Access ID’</a:t>
            </a:r>
            <a:r>
              <a:rPr lang="en-US" kern="0" dirty="0"/>
              <a:t> field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r>
              <a:rPr lang="en-US" kern="0" dirty="0"/>
              <a:t>The </a:t>
            </a:r>
            <a:r>
              <a:rPr lang="en-US" b="1" kern="0" dirty="0"/>
              <a:t>Values</a:t>
            </a:r>
            <a:r>
              <a:rPr lang="en-US" kern="0" dirty="0"/>
              <a:t> property is a Dictionary&lt;string,string&gt;</a:t>
            </a:r>
          </a:p>
          <a:p>
            <a:pPr lvl="2"/>
            <a:r>
              <a:rPr lang="en-US" kern="0" dirty="0"/>
              <a:t>Keys are the scan parameters </a:t>
            </a:r>
          </a:p>
          <a:p>
            <a:pPr lvl="2"/>
            <a:r>
              <a:rPr lang="en-US" kern="0" dirty="0"/>
              <a:t>Values are their associated values</a:t>
            </a:r>
          </a:p>
          <a:p>
            <a:pPr lvl="2"/>
            <a:r>
              <a:rPr lang="en-US" kern="0" dirty="0"/>
              <a:t>Values can take different formats based on the parameter</a:t>
            </a:r>
          </a:p>
          <a:p>
            <a:pPr lvl="2"/>
            <a:r>
              <a:rPr lang="en-US" kern="0" dirty="0"/>
              <a:t>Invalid, or nonsense values, are ignored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918BB-1E87-4C78-ADD3-69B0D7E14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6479"/>
          <a:stretch/>
        </p:blipFill>
        <p:spPr>
          <a:xfrm>
            <a:off x="1117112" y="2209491"/>
            <a:ext cx="4628689" cy="105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789F6-73D0-45CA-9DF8-ADC87005075C}"/>
              </a:ext>
            </a:extLst>
          </p:cNvPr>
          <p:cNvSpPr txBox="1"/>
          <p:nvPr/>
        </p:nvSpPr>
        <p:spPr>
          <a:xfrm>
            <a:off x="6735096" y="3661631"/>
            <a:ext cx="479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Example of MS</a:t>
            </a:r>
            <a:r>
              <a:rPr lang="en-US" sz="2000" b="1" baseline="30000" dirty="0"/>
              <a:t>3 </a:t>
            </a:r>
            <a:r>
              <a:rPr lang="en-US" sz="2000" b="1" dirty="0"/>
              <a:t>of 524@35 191@25</a:t>
            </a:r>
          </a:p>
          <a:p>
            <a:pPr algn="ctr"/>
            <a:r>
              <a:rPr lang="en-US" sz="2000" b="1" dirty="0"/>
              <a:t> Scan 150 – 550 m/z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E929-87D1-41E1-AEF2-98972AD6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77" y="4507169"/>
            <a:ext cx="4531180" cy="1529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0802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861A-B3D3-4833-AAE3-5EA93C9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IScanDefinition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0EEB9-8605-4D15-ADEF-50C07382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14425"/>
            <a:ext cx="11849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38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B891-E751-4CCB-97C9-AFF855AB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81D36-068D-458A-AC59-FE6DC5F07053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9F89-B13F-4463-A335-C9DB3B001114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C59D-F409-493C-8EBC-2481F0BD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6" name="Picture 4" descr="Image result for optiplex 3050">
            <a:extLst>
              <a:ext uri="{FF2B5EF4-FFF2-40B4-BE49-F238E27FC236}">
                <a16:creationId xmlns:a16="http://schemas.microsoft.com/office/drawing/2014/main" id="{9F015743-A1CF-4C1D-97C8-DCC64E3A5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witch ethernet">
            <a:extLst>
              <a:ext uri="{FF2B5EF4-FFF2-40B4-BE49-F238E27FC236}">
                <a16:creationId xmlns:a16="http://schemas.microsoft.com/office/drawing/2014/main" id="{90E6319A-2744-4FE8-B939-604B4910D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0C5C76A-6518-4509-BDE6-2C7DDA245774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B16C23-F44B-42A6-85DD-265179EB1200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17DE25-B896-4029-AACC-1029C0E3D489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11" name="Picture 6" descr="Image result for Lumos thermo">
            <a:extLst>
              <a:ext uri="{FF2B5EF4-FFF2-40B4-BE49-F238E27FC236}">
                <a16:creationId xmlns:a16="http://schemas.microsoft.com/office/drawing/2014/main" id="{9A6E7092-8BBB-4B3D-B6F8-0B039F3EA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6EB67-4339-4F31-A748-9A93C68E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602B88-2404-4859-8F2A-EC185E338C92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342AAAC-4A5C-4D2C-AB6D-6DDA84A21603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15" name="Picture 8" descr="Image result for services icon">
              <a:extLst>
                <a:ext uri="{FF2B5EF4-FFF2-40B4-BE49-F238E27FC236}">
                  <a16:creationId xmlns:a16="http://schemas.microsoft.com/office/drawing/2014/main" id="{A3ACD810-5340-4526-962F-58F862AF7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1EAD61-8B9D-4B7F-9585-341F4BA798FA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FC3490F-D4DC-4EA6-BC16-56611FAC160E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18" name="Picture 20" descr="Image result for application icon">
              <a:extLst>
                <a:ext uri="{FF2B5EF4-FFF2-40B4-BE49-F238E27FC236}">
                  <a16:creationId xmlns:a16="http://schemas.microsoft.com/office/drawing/2014/main" id="{F8CA5BF6-F983-4701-A65B-3258D3C57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536D536-5365-49F6-B0C4-FA93763B420D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F49FC2-36FE-4CEA-A8B6-08341AF50AE6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6BA88E0-5EA5-48CA-9182-10379A99FB9E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8C63271D-A0DF-4756-8E92-59E64D72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9388750" y="4726581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9681E2A-BD4B-4010-9A28-E4C879B5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7578090" y="367895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8D267D2A-DB3E-4B3D-A901-24F6D8BF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4634981" y="2119979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3CEFA23-4FEF-43A1-9DBC-98A65C34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2793184" y="2111897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2ED247-F555-4B37-968B-737029950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996" y="4284127"/>
            <a:ext cx="1704698" cy="1306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9F67142-123D-4E8D-A46F-122EB022E6AB}"/>
              </a:ext>
            </a:extLst>
          </p:cNvPr>
          <p:cNvSpPr txBox="1"/>
          <p:nvPr/>
        </p:nvSpPr>
        <p:spPr>
          <a:xfrm>
            <a:off x="9215964" y="5633185"/>
            <a:ext cx="28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Sending Scan to MS</a:t>
            </a:r>
          </a:p>
        </p:txBody>
      </p:sp>
    </p:spTree>
    <p:extLst>
      <p:ext uri="{BB962C8B-B14F-4D97-AF65-F5344CB8AC3E}">
        <p14:creationId xmlns:p14="http://schemas.microsoft.com/office/powerpoint/2010/main" val="76136993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C01582-8259-4A2F-A82D-5E484AD46FF6}"/>
              </a:ext>
            </a:extLst>
          </p:cNvPr>
          <p:cNvCxnSpPr>
            <a:cxnSpLocks/>
          </p:cNvCxnSpPr>
          <p:nvPr/>
        </p:nvCxnSpPr>
        <p:spPr bwMode="auto">
          <a:xfrm>
            <a:off x="314632" y="2979174"/>
            <a:ext cx="880916" cy="32088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8B891-E751-4CCB-97C9-AFF855AB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81D36-068D-458A-AC59-FE6DC5F07053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9F89-B13F-4463-A335-C9DB3B001114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C59D-F409-493C-8EBC-2481F0BD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6" name="Picture 4" descr="Image result for optiplex 3050">
            <a:extLst>
              <a:ext uri="{FF2B5EF4-FFF2-40B4-BE49-F238E27FC236}">
                <a16:creationId xmlns:a16="http://schemas.microsoft.com/office/drawing/2014/main" id="{9F015743-A1CF-4C1D-97C8-DCC64E3A5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witch ethernet">
            <a:extLst>
              <a:ext uri="{FF2B5EF4-FFF2-40B4-BE49-F238E27FC236}">
                <a16:creationId xmlns:a16="http://schemas.microsoft.com/office/drawing/2014/main" id="{90E6319A-2744-4FE8-B939-604B4910D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0C5C76A-6518-4509-BDE6-2C7DDA245774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B16C23-F44B-42A6-85DD-265179EB1200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17DE25-B896-4029-AACC-1029C0E3D489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11" name="Picture 6" descr="Image result for Lumos thermo">
            <a:extLst>
              <a:ext uri="{FF2B5EF4-FFF2-40B4-BE49-F238E27FC236}">
                <a16:creationId xmlns:a16="http://schemas.microsoft.com/office/drawing/2014/main" id="{9A6E7092-8BBB-4B3D-B6F8-0B039F3EA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6EB67-4339-4F31-A748-9A93C68E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602B88-2404-4859-8F2A-EC185E338C92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342AAAC-4A5C-4D2C-AB6D-6DDA84A21603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15" name="Picture 8" descr="Image result for services icon">
              <a:extLst>
                <a:ext uri="{FF2B5EF4-FFF2-40B4-BE49-F238E27FC236}">
                  <a16:creationId xmlns:a16="http://schemas.microsoft.com/office/drawing/2014/main" id="{A3ACD810-5340-4526-962F-58F862AF7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1EAD61-8B9D-4B7F-9585-341F4BA798FA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FC3490F-D4DC-4EA6-BC16-56611FAC160E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18" name="Picture 20" descr="Image result for application icon">
              <a:extLst>
                <a:ext uri="{FF2B5EF4-FFF2-40B4-BE49-F238E27FC236}">
                  <a16:creationId xmlns:a16="http://schemas.microsoft.com/office/drawing/2014/main" id="{F8CA5BF6-F983-4701-A65B-3258D3C57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536D536-5365-49F6-B0C4-FA93763B420D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F49FC2-36FE-4CEA-A8B6-08341AF50AE6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6BA88E0-5EA5-48CA-9182-10379A99FB9E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2A7DE3-274F-492D-A536-05F5A5D69BFE}"/>
              </a:ext>
            </a:extLst>
          </p:cNvPr>
          <p:cNvGrpSpPr/>
          <p:nvPr/>
        </p:nvGrpSpPr>
        <p:grpSpPr>
          <a:xfrm>
            <a:off x="1195548" y="3221388"/>
            <a:ext cx="3291911" cy="2966621"/>
            <a:chOff x="162644" y="1422400"/>
            <a:chExt cx="3982636" cy="408432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B9225D-9A47-438C-BC56-7D73D44B2879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C3184D2-6904-4251-9782-580C38B1E555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6A509CF-09CD-4B6A-B327-A3FC8A4C2EEF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3732427-F4ED-474C-AEF3-8623B007099C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A7492FE-7377-4CEA-B367-C05CF139282A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D6AB96-F721-4504-BD19-5E68E8645D9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02DC02-06FD-4199-B069-4829828D17B8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30" name="Picture 6">
            <a:extLst>
              <a:ext uri="{FF2B5EF4-FFF2-40B4-BE49-F238E27FC236}">
                <a16:creationId xmlns:a16="http://schemas.microsoft.com/office/drawing/2014/main" id="{8C63271D-A0DF-4756-8E92-59E64D72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9388750" y="4726581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9681E2A-BD4B-4010-9A28-E4C879B5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7578090" y="367895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8D267D2A-DB3E-4B3D-A901-24F6D8BF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4634981" y="2119979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3CEFA23-4FEF-43A1-9DBC-98A65C34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2793184" y="2111897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2ED247-F555-4B37-968B-737029950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996" y="4284127"/>
            <a:ext cx="1704698" cy="1306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119053-0B5F-4DD4-A713-A3DB9A11D8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684206" y="2979174"/>
            <a:ext cx="1803254" cy="2592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9F67142-123D-4E8D-A46F-122EB022E6AB}"/>
              </a:ext>
            </a:extLst>
          </p:cNvPr>
          <p:cNvSpPr txBox="1"/>
          <p:nvPr/>
        </p:nvSpPr>
        <p:spPr>
          <a:xfrm>
            <a:off x="9215964" y="5633185"/>
            <a:ext cx="28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Sending Scan to MS</a:t>
            </a:r>
          </a:p>
        </p:txBody>
      </p:sp>
    </p:spTree>
    <p:extLst>
      <p:ext uri="{BB962C8B-B14F-4D97-AF65-F5344CB8AC3E}">
        <p14:creationId xmlns:p14="http://schemas.microsoft.com/office/powerpoint/2010/main" val="14758279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185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1777417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Single scan, drops to lower level after completion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ICustomScan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4089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Introduction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Example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Example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607157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1777417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Single scan, drops to lower level after completion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ICustomScan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08E463-F68D-46DF-BB83-4DC83F26C6A6}"/>
              </a:ext>
            </a:extLst>
          </p:cNvPr>
          <p:cNvSpPr txBox="1"/>
          <p:nvPr/>
        </p:nvSpPr>
        <p:spPr>
          <a:xfrm>
            <a:off x="4956934" y="2563768"/>
            <a:ext cx="431488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executed, waits the </a:t>
            </a:r>
            <a:r>
              <a:rPr lang="en-US" sz="2000" b="1" dirty="0"/>
              <a:t>Single Processing Delay</a:t>
            </a:r>
            <a:r>
              <a:rPr lang="en-US" sz="2000" dirty="0"/>
              <a:t> (s) for a new </a:t>
            </a:r>
            <a:r>
              <a:rPr lang="en-US" sz="2000" b="1" dirty="0"/>
              <a:t>Custom</a:t>
            </a:r>
            <a:r>
              <a:rPr lang="en-US" sz="2000" dirty="0"/>
              <a:t> scan to arrive*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Default delay is 0 seconds (no waiting)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Immediately ends the wait if a new </a:t>
            </a:r>
            <a:r>
              <a:rPr lang="en-US" sz="2000" b="1" dirty="0"/>
              <a:t>Custom</a:t>
            </a:r>
            <a:r>
              <a:rPr lang="en-US" sz="2000" dirty="0"/>
              <a:t> scan arrives or there are pending 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Tribrid uses a circular buffer (</a:t>
            </a:r>
            <a:r>
              <a:rPr lang="en-US" i="1" dirty="0"/>
              <a:t>40-capacity</a:t>
            </a:r>
            <a:r>
              <a:rPr lang="en-US" dirty="0"/>
              <a:t>) to store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7D2E2-C59D-4A2D-A69D-C5B3EEAE998F}"/>
              </a:ext>
            </a:extLst>
          </p:cNvPr>
          <p:cNvSpPr/>
          <p:nvPr/>
        </p:nvSpPr>
        <p:spPr>
          <a:xfrm>
            <a:off x="591780" y="6450127"/>
            <a:ext cx="946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* Single Processing Delay is not enabled when occurring during Tribrid method acquisition, due to acquisition pipeline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025450-A0DB-45A6-AE79-DEA7CEF3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819" y="2699918"/>
            <a:ext cx="2676734" cy="2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76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2507583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Repeats scan until explicitly canceled by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2C036A-5600-4587-8B6F-4A14F66C7F0D}"/>
              </a:ext>
            </a:extLst>
          </p:cNvPr>
          <p:cNvSpPr txBox="1"/>
          <p:nvPr/>
        </p:nvSpPr>
        <p:spPr>
          <a:xfrm>
            <a:off x="4956934" y="3348929"/>
            <a:ext cx="7077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Continually runs the same scan until: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Cancelled by the user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Replaced by a new Repeating Scan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Preempted by a Custom 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59071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3276290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Runs Scans and logic defined in the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68F7604-A1F9-434E-8957-507D0FC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45" y="748738"/>
            <a:ext cx="2714640" cy="2306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 descr="image003">
            <a:extLst>
              <a:ext uri="{FF2B5EF4-FFF2-40B4-BE49-F238E27FC236}">
                <a16:creationId xmlns:a16="http://schemas.microsoft.com/office/drawing/2014/main" id="{F5A550DA-021B-4BDC-9973-9432451BD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t="10109" r="1028" b="4128"/>
          <a:stretch/>
        </p:blipFill>
        <p:spPr bwMode="auto">
          <a:xfrm>
            <a:off x="8467625" y="691612"/>
            <a:ext cx="3494359" cy="236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0C6B08-849F-423E-8053-4EA23B2E55CE}"/>
              </a:ext>
            </a:extLst>
          </p:cNvPr>
          <p:cNvSpPr txBox="1"/>
          <p:nvPr/>
        </p:nvSpPr>
        <p:spPr>
          <a:xfrm>
            <a:off x="4968036" y="4158853"/>
            <a:ext cx="707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Runs the normal method logic until completion or new IAPI scan arrives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9656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-2" y="4051569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Runs the Scan defined in Tune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CE3AD32-B504-4B35-81E5-B0209B54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25" y="885533"/>
            <a:ext cx="4523503" cy="2872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4573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</p:spTree>
    <p:extLst>
      <p:ext uri="{BB962C8B-B14F-4D97-AF65-F5344CB8AC3E}">
        <p14:creationId xmlns:p14="http://schemas.microsoft.com/office/powerpoint/2010/main" val="123619792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</p:spTree>
    <p:extLst>
      <p:ext uri="{BB962C8B-B14F-4D97-AF65-F5344CB8AC3E}">
        <p14:creationId xmlns:p14="http://schemas.microsoft.com/office/powerpoint/2010/main" val="31360764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</p:spTree>
    <p:extLst>
      <p:ext uri="{BB962C8B-B14F-4D97-AF65-F5344CB8AC3E}">
        <p14:creationId xmlns:p14="http://schemas.microsoft.com/office/powerpoint/2010/main" val="212572745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</p:spTree>
    <p:extLst>
      <p:ext uri="{BB962C8B-B14F-4D97-AF65-F5344CB8AC3E}">
        <p14:creationId xmlns:p14="http://schemas.microsoft.com/office/powerpoint/2010/main" val="16088360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</p:spTree>
    <p:extLst>
      <p:ext uri="{BB962C8B-B14F-4D97-AF65-F5344CB8AC3E}">
        <p14:creationId xmlns:p14="http://schemas.microsoft.com/office/powerpoint/2010/main" val="361262767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2FA8C85-02F4-4161-994F-5FDBE9C51086}"/>
              </a:ext>
            </a:extLst>
          </p:cNvPr>
          <p:cNvSpPr/>
          <p:nvPr/>
        </p:nvSpPr>
        <p:spPr bwMode="auto">
          <a:xfrm>
            <a:off x="966780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2304A8-76F9-444B-9537-5AA5ABA22623}"/>
              </a:ext>
            </a:extLst>
          </p:cNvPr>
          <p:cNvSpPr/>
          <p:nvPr/>
        </p:nvSpPr>
        <p:spPr bwMode="auto">
          <a:xfrm>
            <a:off x="982827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DBB4597-9CBA-4680-85A9-081ECED574A1}"/>
              </a:ext>
            </a:extLst>
          </p:cNvPr>
          <p:cNvSpPr/>
          <p:nvPr/>
        </p:nvSpPr>
        <p:spPr bwMode="auto">
          <a:xfrm>
            <a:off x="9998622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E8F8130-483C-4A06-8F5D-BCD386515F27}"/>
              </a:ext>
            </a:extLst>
          </p:cNvPr>
          <p:cNvCxnSpPr>
            <a:cxnSpLocks/>
          </p:cNvCxnSpPr>
          <p:nvPr/>
        </p:nvCxnSpPr>
        <p:spPr bwMode="auto">
          <a:xfrm flipH="1">
            <a:off x="9705523" y="3843007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A59D97-EE1E-4F61-BE6F-9BA05B334987}"/>
              </a:ext>
            </a:extLst>
          </p:cNvPr>
          <p:cNvSpPr txBox="1"/>
          <p:nvPr/>
        </p:nvSpPr>
        <p:spPr>
          <a:xfrm>
            <a:off x="9705523" y="385772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Method Completed</a:t>
            </a:r>
          </a:p>
        </p:txBody>
      </p:sp>
    </p:spTree>
    <p:extLst>
      <p:ext uri="{BB962C8B-B14F-4D97-AF65-F5344CB8AC3E}">
        <p14:creationId xmlns:p14="http://schemas.microsoft.com/office/powerpoint/2010/main" val="21087726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7B547A-5DB5-4523-BE49-49706FEB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Why an API?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8EB0282-F20A-4E7D-A0AB-787A742A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3401"/>
            <a:ext cx="12192000" cy="197961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2D497-AC59-4A6D-A3A9-2F60D9C0A563}"/>
              </a:ext>
            </a:extLst>
          </p:cNvPr>
          <p:cNvSpPr txBox="1"/>
          <p:nvPr/>
        </p:nvSpPr>
        <p:spPr>
          <a:xfrm>
            <a:off x="371682" y="1128963"/>
            <a:ext cx="40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ucida Bright" panose="02040602050505020304" pitchFamily="18" charset="0"/>
              </a:rPr>
              <a:t>“I wish I could do …”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FEAF6-064F-4B45-95BB-5998F4ED3DBD}"/>
              </a:ext>
            </a:extLst>
          </p:cNvPr>
          <p:cNvSpPr txBox="1"/>
          <p:nvPr/>
        </p:nvSpPr>
        <p:spPr>
          <a:xfrm>
            <a:off x="2265061" y="1913793"/>
            <a:ext cx="597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“I have this awesome new experiment 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CAB2-0565-47A0-8CBA-3A14CF171B1C}"/>
              </a:ext>
            </a:extLst>
          </p:cNvPr>
          <p:cNvSpPr txBox="1"/>
          <p:nvPr/>
        </p:nvSpPr>
        <p:spPr>
          <a:xfrm>
            <a:off x="4229748" y="832473"/>
            <a:ext cx="500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“Can I do this in method editor?”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BAD2-8C76-48C7-ABB9-2067E87574C2}"/>
              </a:ext>
            </a:extLst>
          </p:cNvPr>
          <p:cNvSpPr txBox="1"/>
          <p:nvPr/>
        </p:nvSpPr>
        <p:spPr>
          <a:xfrm>
            <a:off x="8243074" y="1441526"/>
            <a:ext cx="37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“I only want to select peaks that have odd masses …”</a:t>
            </a:r>
          </a:p>
        </p:txBody>
      </p:sp>
    </p:spTree>
    <p:extLst>
      <p:ext uri="{BB962C8B-B14F-4D97-AF65-F5344CB8AC3E}">
        <p14:creationId xmlns:p14="http://schemas.microsoft.com/office/powerpoint/2010/main" val="42436629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2FA8C85-02F4-4161-994F-5FDBE9C51086}"/>
              </a:ext>
            </a:extLst>
          </p:cNvPr>
          <p:cNvSpPr/>
          <p:nvPr/>
        </p:nvSpPr>
        <p:spPr bwMode="auto">
          <a:xfrm>
            <a:off x="966780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2304A8-76F9-444B-9537-5AA5ABA22623}"/>
              </a:ext>
            </a:extLst>
          </p:cNvPr>
          <p:cNvSpPr/>
          <p:nvPr/>
        </p:nvSpPr>
        <p:spPr bwMode="auto">
          <a:xfrm>
            <a:off x="982827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DBB4597-9CBA-4680-85A9-081ECED574A1}"/>
              </a:ext>
            </a:extLst>
          </p:cNvPr>
          <p:cNvSpPr/>
          <p:nvPr/>
        </p:nvSpPr>
        <p:spPr bwMode="auto">
          <a:xfrm>
            <a:off x="9998622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A49A50-381C-4741-BB3C-9F5F642DAACC}"/>
              </a:ext>
            </a:extLst>
          </p:cNvPr>
          <p:cNvSpPr/>
          <p:nvPr/>
        </p:nvSpPr>
        <p:spPr bwMode="auto">
          <a:xfrm>
            <a:off x="1008611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77EE27E-CB5C-4EA4-AD2C-F85FE0A2A90A}"/>
              </a:ext>
            </a:extLst>
          </p:cNvPr>
          <p:cNvSpPr/>
          <p:nvPr/>
        </p:nvSpPr>
        <p:spPr bwMode="auto">
          <a:xfrm>
            <a:off x="10265345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32CFC6-ECC1-4574-A4BD-4122D9E1FF5D}"/>
              </a:ext>
            </a:extLst>
          </p:cNvPr>
          <p:cNvSpPr/>
          <p:nvPr/>
        </p:nvSpPr>
        <p:spPr bwMode="auto">
          <a:xfrm>
            <a:off x="10445204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BC857C-ADCD-45AE-BD2F-77F1496EA6FC}"/>
              </a:ext>
            </a:extLst>
          </p:cNvPr>
          <p:cNvSpPr/>
          <p:nvPr/>
        </p:nvSpPr>
        <p:spPr bwMode="auto">
          <a:xfrm>
            <a:off x="10595665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1DED00-E8FB-4626-9014-EB9E773BF026}"/>
              </a:ext>
            </a:extLst>
          </p:cNvPr>
          <p:cNvSpPr/>
          <p:nvPr/>
        </p:nvSpPr>
        <p:spPr bwMode="auto">
          <a:xfrm>
            <a:off x="10760252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B77D554-6CB5-447F-AD2F-E0E2A7896B9D}"/>
              </a:ext>
            </a:extLst>
          </p:cNvPr>
          <p:cNvSpPr/>
          <p:nvPr/>
        </p:nvSpPr>
        <p:spPr bwMode="auto">
          <a:xfrm>
            <a:off x="1098699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8D0925D-63B4-40FA-9644-902C5CC511DA}"/>
              </a:ext>
            </a:extLst>
          </p:cNvPr>
          <p:cNvSpPr/>
          <p:nvPr/>
        </p:nvSpPr>
        <p:spPr bwMode="auto">
          <a:xfrm>
            <a:off x="1117872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85A52D9-B14C-4B36-9084-495E3D4F993A}"/>
              </a:ext>
            </a:extLst>
          </p:cNvPr>
          <p:cNvSpPr/>
          <p:nvPr/>
        </p:nvSpPr>
        <p:spPr bwMode="auto">
          <a:xfrm>
            <a:off x="11401476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921F217-E23F-455E-9901-B31C2A9B7853}"/>
              </a:ext>
            </a:extLst>
          </p:cNvPr>
          <p:cNvSpPr/>
          <p:nvPr/>
        </p:nvSpPr>
        <p:spPr bwMode="auto">
          <a:xfrm>
            <a:off x="1167678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E8F8130-483C-4A06-8F5D-BCD386515F27}"/>
              </a:ext>
            </a:extLst>
          </p:cNvPr>
          <p:cNvCxnSpPr>
            <a:cxnSpLocks/>
          </p:cNvCxnSpPr>
          <p:nvPr/>
        </p:nvCxnSpPr>
        <p:spPr bwMode="auto">
          <a:xfrm flipH="1">
            <a:off x="9705523" y="3843007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A59D97-EE1E-4F61-BE6F-9BA05B334987}"/>
              </a:ext>
            </a:extLst>
          </p:cNvPr>
          <p:cNvSpPr txBox="1"/>
          <p:nvPr/>
        </p:nvSpPr>
        <p:spPr>
          <a:xfrm>
            <a:off x="9705523" y="385772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Method Completed</a:t>
            </a:r>
          </a:p>
        </p:txBody>
      </p:sp>
    </p:spTree>
    <p:extLst>
      <p:ext uri="{BB962C8B-B14F-4D97-AF65-F5344CB8AC3E}">
        <p14:creationId xmlns:p14="http://schemas.microsoft.com/office/powerpoint/2010/main" val="19910603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926DF3-0EF3-4D8E-B1FE-3600D3532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34" y="824113"/>
            <a:ext cx="7045455" cy="4473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5648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2A9F41-5AE6-44ED-B0CD-28FCF7B0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4956934" y="1197496"/>
            <a:ext cx="7187645" cy="3589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2ACF5-5B22-46C4-B17A-FB8D971ADA0D}"/>
              </a:ext>
            </a:extLst>
          </p:cNvPr>
          <p:cNvSpPr txBox="1"/>
          <p:nvPr/>
        </p:nvSpPr>
        <p:spPr>
          <a:xfrm>
            <a:off x="5150600" y="5120068"/>
            <a:ext cx="1958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Method Scans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79DB7-84A9-4E02-BF54-F328899827A6}"/>
              </a:ext>
            </a:extLst>
          </p:cNvPr>
          <p:cNvSpPr txBox="1"/>
          <p:nvPr/>
        </p:nvSpPr>
        <p:spPr>
          <a:xfrm>
            <a:off x="8094856" y="5128798"/>
            <a:ext cx="1478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IAPI</a:t>
            </a:r>
            <a:r>
              <a:rPr lang="en-US" sz="2400" b="1" dirty="0">
                <a:solidFill>
                  <a:srgbClr val="AD1E2D"/>
                </a:solidFill>
                <a:latin typeface="Arial" pitchFamily="124" charset="0"/>
              </a:rPr>
              <a:t> </a:t>
            </a:r>
            <a:r>
              <a:rPr lang="en-US" sz="2400" b="1" dirty="0">
                <a:latin typeface="Arial" pitchFamily="124" charset="0"/>
              </a:rPr>
              <a:t>Scans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0C7E611-D0C9-4A8A-9BB4-688C95327243}"/>
              </a:ext>
            </a:extLst>
          </p:cNvPr>
          <p:cNvSpPr/>
          <p:nvPr/>
        </p:nvSpPr>
        <p:spPr bwMode="auto">
          <a:xfrm rot="16200000">
            <a:off x="6044780" y="3989837"/>
            <a:ext cx="200768" cy="1927119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CA35D55-0AE0-460F-A032-DAC2B5BCDF56}"/>
              </a:ext>
            </a:extLst>
          </p:cNvPr>
          <p:cNvSpPr/>
          <p:nvPr/>
        </p:nvSpPr>
        <p:spPr bwMode="auto">
          <a:xfrm rot="16200000">
            <a:off x="8738268" y="3232200"/>
            <a:ext cx="192039" cy="3451123"/>
          </a:xfrm>
          <a:prstGeom prst="leftBrace">
            <a:avLst/>
          </a:prstGeom>
          <a:noFill/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F210B39-FC54-4771-BE22-9723CE314886}"/>
              </a:ext>
            </a:extLst>
          </p:cNvPr>
          <p:cNvSpPr/>
          <p:nvPr/>
        </p:nvSpPr>
        <p:spPr bwMode="auto">
          <a:xfrm rot="16200000">
            <a:off x="11035608" y="4388999"/>
            <a:ext cx="192039" cy="1137526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8E1334-25BE-464E-A201-14E5381C44FB}"/>
              </a:ext>
            </a:extLst>
          </p:cNvPr>
          <p:cNvSpPr txBox="1"/>
          <p:nvPr/>
        </p:nvSpPr>
        <p:spPr>
          <a:xfrm>
            <a:off x="10152565" y="5128798"/>
            <a:ext cx="1958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Method Scans</a:t>
            </a:r>
          </a:p>
        </p:txBody>
      </p:sp>
    </p:spTree>
    <p:extLst>
      <p:ext uri="{BB962C8B-B14F-4D97-AF65-F5344CB8AC3E}">
        <p14:creationId xmlns:p14="http://schemas.microsoft.com/office/powerpoint/2010/main" val="1738100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Starting Acquisitions from the IAPI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E415-ECCA-4C4E-B71D-2295CB39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6" y="2871517"/>
            <a:ext cx="4472830" cy="2870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93775FFE-328C-41DF-941D-31E83FF9E51D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4434961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The </a:t>
            </a:r>
            <a:r>
              <a:rPr lang="en-US" b="1" kern="0" dirty="0"/>
              <a:t>IAcquisition </a:t>
            </a:r>
            <a:r>
              <a:rPr lang="en-US" kern="0" dirty="0"/>
              <a:t>interface enables the IAPI to start/stop acquisitions</a:t>
            </a:r>
          </a:p>
          <a:p>
            <a:r>
              <a:rPr lang="en-US" kern="0" dirty="0"/>
              <a:t>It also has </a:t>
            </a:r>
            <a:r>
              <a:rPr lang="en-US" b="1" kern="0" dirty="0"/>
              <a:t>Events</a:t>
            </a:r>
            <a:r>
              <a:rPr lang="en-US" kern="0" dirty="0"/>
              <a:t> for listening to when an acquisition starts and stops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058043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Starting Acquisitions from the IAPI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7A4DB-E653-4011-B3E1-76BDFE8F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8" y="1065214"/>
            <a:ext cx="6906096" cy="4385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8E415-ECCA-4C4E-B71D-2295CB39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26" y="2871517"/>
            <a:ext cx="4472830" cy="2870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93775FFE-328C-41DF-941D-31E83FF9E51D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4434961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The </a:t>
            </a:r>
            <a:r>
              <a:rPr lang="en-US" b="1" kern="0" dirty="0"/>
              <a:t>IAcquisition </a:t>
            </a:r>
            <a:r>
              <a:rPr lang="en-US" kern="0" dirty="0"/>
              <a:t>interface enables the IAPI to start/stop acquisitions</a:t>
            </a:r>
          </a:p>
          <a:p>
            <a:r>
              <a:rPr lang="en-US" kern="0" dirty="0"/>
              <a:t>It also has </a:t>
            </a:r>
            <a:r>
              <a:rPr lang="en-US" b="1" kern="0" dirty="0"/>
              <a:t>Events</a:t>
            </a:r>
            <a:r>
              <a:rPr lang="en-US" kern="0" dirty="0"/>
              <a:t> for listening to when an acquisition starts and stops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131363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46759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D21C-795E-4739-A193-505A4DB7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Activation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F1B6E9D-DEC3-453D-9C14-639CEE877182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677798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Access to the IAPI is given after a fully executed IAPI License is in force.</a:t>
            </a:r>
          </a:p>
          <a:p>
            <a:r>
              <a:rPr lang="en-US" kern="0" dirty="0"/>
              <a:t>Contact </a:t>
            </a:r>
            <a:r>
              <a:rPr lang="en-US" u="sng" dirty="0">
                <a:hlinkClick r:id="rId3"/>
              </a:rPr>
              <a:t>info.IAPI@thermofisher.com</a:t>
            </a:r>
            <a:r>
              <a:rPr lang="en-US" kern="0" dirty="0"/>
              <a:t> to get started</a:t>
            </a:r>
          </a:p>
          <a:p>
            <a:pPr lvl="1"/>
            <a:r>
              <a:rPr lang="en-US" u="sng" kern="0" dirty="0"/>
              <a:t>https://github.com/thermofisherlsms</a:t>
            </a:r>
          </a:p>
          <a:p>
            <a:pPr lvl="1"/>
            <a:r>
              <a:rPr lang="en-US" kern="0" dirty="0"/>
              <a:t>Please include which IAPI (</a:t>
            </a:r>
            <a:r>
              <a:rPr lang="en-US" b="1" kern="0" dirty="0"/>
              <a:t>Tribrid</a:t>
            </a:r>
            <a:r>
              <a:rPr lang="en-US" kern="0" dirty="0"/>
              <a:t> or </a:t>
            </a:r>
            <a:r>
              <a:rPr lang="en-US" b="1" kern="0" dirty="0"/>
              <a:t>Exactive</a:t>
            </a:r>
            <a:r>
              <a:rPr lang="en-US" kern="0" dirty="0"/>
              <a:t>) you would like access to in your initial correspondence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1211621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D21C-795E-4739-A193-505A4DB7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DD9CC-F44D-49BE-BCB4-3B18E974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45" y="1307863"/>
            <a:ext cx="4468495" cy="3948525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F1B6E9D-DEC3-453D-9C14-639CEE877182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677798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Access to the IAPI is given after a fully executed IAPI License is in force.</a:t>
            </a:r>
          </a:p>
          <a:p>
            <a:r>
              <a:rPr lang="en-US" kern="0" dirty="0"/>
              <a:t>Contact </a:t>
            </a:r>
            <a:r>
              <a:rPr lang="en-US" u="sng" dirty="0">
                <a:hlinkClick r:id="rId4"/>
              </a:rPr>
              <a:t>info.IAPI@thermofisher.com</a:t>
            </a:r>
            <a:r>
              <a:rPr lang="en-US" kern="0" dirty="0"/>
              <a:t> to get started</a:t>
            </a:r>
          </a:p>
          <a:p>
            <a:pPr lvl="1"/>
            <a:r>
              <a:rPr lang="en-US" kern="0" dirty="0"/>
              <a:t>Please include which IAPI (</a:t>
            </a:r>
            <a:r>
              <a:rPr lang="en-US" b="1" kern="0" dirty="0"/>
              <a:t>Tribrid</a:t>
            </a:r>
            <a:r>
              <a:rPr lang="en-US" kern="0" dirty="0"/>
              <a:t> or </a:t>
            </a:r>
            <a:r>
              <a:rPr lang="en-US" b="1" kern="0" dirty="0"/>
              <a:t>Exactive</a:t>
            </a:r>
            <a:r>
              <a:rPr lang="en-US" kern="0" dirty="0"/>
              <a:t>) you would like access to in your initial correspondence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A license key will be provided to you and is entered in Tune’s “About Tune” dialog</a:t>
            </a:r>
          </a:p>
          <a:p>
            <a:r>
              <a:rPr lang="en-US" kern="0" dirty="0"/>
              <a:t>Restart both the Instrument and Data system computer and the API will be enabled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5F731-EDBF-47AC-9884-A47829CF5A97}"/>
              </a:ext>
            </a:extLst>
          </p:cNvPr>
          <p:cNvSpPr txBox="1"/>
          <p:nvPr/>
        </p:nvSpPr>
        <p:spPr>
          <a:xfrm>
            <a:off x="2103059" y="3021484"/>
            <a:ext cx="321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Activating the License on the </a:t>
            </a:r>
            <a:r>
              <a:rPr lang="en-US" sz="2000" b="1" dirty="0" err="1"/>
              <a:t>Tribrids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458506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Introduction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Example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Example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06860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34E5-73EA-4608-BFC8-55A9EEEF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E02AD-D5A2-442F-BEBF-3DEE93ECCB85}"/>
              </a:ext>
            </a:extLst>
          </p:cNvPr>
          <p:cNvSpPr/>
          <p:nvPr/>
        </p:nvSpPr>
        <p:spPr>
          <a:xfrm>
            <a:off x="591780" y="6450127"/>
            <a:ext cx="314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Method courtesy of Christopher Rose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4C741-06BE-4136-A259-F8525B3819F1}"/>
              </a:ext>
            </a:extLst>
          </p:cNvPr>
          <p:cNvSpPr/>
          <p:nvPr/>
        </p:nvSpPr>
        <p:spPr bwMode="auto">
          <a:xfrm>
            <a:off x="1" y="4980413"/>
            <a:ext cx="12192002" cy="1350812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The Method Editor offers tremendous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flexibility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in method creation;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sometimes manually editing complex methods is laborious.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3F13A-0595-4770-864B-0FAC1998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54" y="157315"/>
            <a:ext cx="9592693" cy="4954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1303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7B547A-5DB5-4523-BE49-49706FEB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Why an API?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FD4C9-AEFC-47E5-8DED-BA234874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6" y="2695869"/>
            <a:ext cx="3827065" cy="2430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8EB0282-F20A-4E7D-A0AB-787A742A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3401"/>
            <a:ext cx="12192000" cy="197961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FEAF6-064F-4B45-95BB-5998F4ED3DBD}"/>
              </a:ext>
            </a:extLst>
          </p:cNvPr>
          <p:cNvSpPr txBox="1"/>
          <p:nvPr/>
        </p:nvSpPr>
        <p:spPr>
          <a:xfrm>
            <a:off x="2265061" y="1913793"/>
            <a:ext cx="597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“I have this awesome new experiment 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BAD2-8C76-48C7-ABB9-2067E87574C2}"/>
              </a:ext>
            </a:extLst>
          </p:cNvPr>
          <p:cNvSpPr txBox="1"/>
          <p:nvPr/>
        </p:nvSpPr>
        <p:spPr>
          <a:xfrm>
            <a:off x="8243074" y="1441526"/>
            <a:ext cx="37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“I only want to select peaks that have odd masses …”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EDEFB-83B9-4462-9C12-77489C34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41" y="3255079"/>
            <a:ext cx="2714640" cy="2306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9" name="Content Placeholder 3" descr="image003">
            <a:extLst>
              <a:ext uri="{FF2B5EF4-FFF2-40B4-BE49-F238E27FC236}">
                <a16:creationId xmlns:a16="http://schemas.microsoft.com/office/drawing/2014/main" id="{0D1749E8-8704-4B9D-9CE8-32DC58CEC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t="10109" r="1028" b="4128"/>
          <a:stretch/>
        </p:blipFill>
        <p:spPr bwMode="auto">
          <a:xfrm>
            <a:off x="1447393" y="3667678"/>
            <a:ext cx="3494359" cy="236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02F3FC-9407-48A6-A70D-23E3F06C63AD}"/>
              </a:ext>
            </a:extLst>
          </p:cNvPr>
          <p:cNvSpPr txBox="1"/>
          <p:nvPr/>
        </p:nvSpPr>
        <p:spPr>
          <a:xfrm>
            <a:off x="5049078" y="2545535"/>
            <a:ext cx="7066722" cy="366642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only control the Mass Spectrometer through our </a:t>
            </a:r>
            <a:r>
              <a:rPr lang="en-US" b="1" dirty="0"/>
              <a:t>Tune</a:t>
            </a:r>
            <a:r>
              <a:rPr lang="en-US" dirty="0"/>
              <a:t> application and </a:t>
            </a:r>
            <a:r>
              <a:rPr lang="en-US" b="1" dirty="0"/>
              <a:t>Method</a:t>
            </a:r>
            <a:r>
              <a:rPr lang="en-US" dirty="0"/>
              <a:t> acquisition.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both provide </a:t>
            </a:r>
            <a:r>
              <a:rPr lang="en-US" b="1" dirty="0"/>
              <a:t>great flexibility </a:t>
            </a:r>
            <a:r>
              <a:rPr lang="en-US" dirty="0"/>
              <a:t>in acquisition strategies they don’t encompass all possibilities.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Providing an Application Programming Interface enables users to </a:t>
            </a:r>
            <a:r>
              <a:rPr lang="en-US" b="1" dirty="0"/>
              <a:t>extend </a:t>
            </a:r>
            <a:r>
              <a:rPr lang="en-US" dirty="0"/>
              <a:t>the capabilities of Thermo Scientific™ Orbitrap™ mass spectrometers.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</a:t>
            </a:r>
            <a:r>
              <a:rPr lang="en-US" b="1" dirty="0"/>
              <a:t>real-time</a:t>
            </a:r>
            <a:r>
              <a:rPr lang="en-US" dirty="0"/>
              <a:t> data acquisition and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with Thermo Scientific™ Exactive™ and Thermo Scientific™ </a:t>
            </a:r>
            <a:r>
              <a:rPr lang="en-US" dirty="0" err="1"/>
              <a:t>Tribrid</a:t>
            </a:r>
            <a:r>
              <a:rPr lang="en-US" dirty="0"/>
              <a:t>™ MS systems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A7EE1-EDB7-4BA4-A9F1-A2B00F6FC98A}"/>
              </a:ext>
            </a:extLst>
          </p:cNvPr>
          <p:cNvSpPr txBox="1"/>
          <p:nvPr/>
        </p:nvSpPr>
        <p:spPr>
          <a:xfrm>
            <a:off x="371682" y="1128963"/>
            <a:ext cx="40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ucida Bright" panose="02040602050505020304" pitchFamily="18" charset="0"/>
              </a:rPr>
              <a:t>“I wish I could do 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0515A-BA94-48E3-AD22-177750BFDB3E}"/>
              </a:ext>
            </a:extLst>
          </p:cNvPr>
          <p:cNvSpPr txBox="1"/>
          <p:nvPr/>
        </p:nvSpPr>
        <p:spPr>
          <a:xfrm>
            <a:off x="4229748" y="832473"/>
            <a:ext cx="500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“Can I do this in method editor?”</a:t>
            </a:r>
          </a:p>
        </p:txBody>
      </p:sp>
    </p:spTree>
    <p:extLst>
      <p:ext uri="{BB962C8B-B14F-4D97-AF65-F5344CB8AC3E}">
        <p14:creationId xmlns:p14="http://schemas.microsoft.com/office/powerpoint/2010/main" val="42168233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Programmatically Modify Fusion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FFB2C-C6ED-44FE-9BE1-6C5D709A4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5" t="19652" r="19522" b="29160"/>
          <a:stretch/>
        </p:blipFill>
        <p:spPr>
          <a:xfrm>
            <a:off x="2025048" y="2220944"/>
            <a:ext cx="1092496" cy="97658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332BD67-4AE9-49B5-A9AB-560E5D2D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5793" y="2430095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41D33-33F8-44F0-8572-7869111D6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756" y="3940272"/>
            <a:ext cx="771643" cy="81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AE2B6-0531-4A19-8420-34EA1162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5793" y="4032201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B8728-2EF7-4458-AB27-F58AB074F284}"/>
              </a:ext>
            </a:extLst>
          </p:cNvPr>
          <p:cNvSpPr txBox="1"/>
          <p:nvPr/>
        </p:nvSpPr>
        <p:spPr>
          <a:xfrm>
            <a:off x="1767230" y="1892099"/>
            <a:ext cx="160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Method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40497-C1C7-47EC-AB72-6A2473B6E82E}"/>
              </a:ext>
            </a:extLst>
          </p:cNvPr>
          <p:cNvSpPr txBox="1"/>
          <p:nvPr/>
        </p:nvSpPr>
        <p:spPr>
          <a:xfrm>
            <a:off x="1696698" y="3540162"/>
            <a:ext cx="1835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2239B-9565-4910-8844-90DBC32D9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5" t="19652" r="19522" b="29160"/>
          <a:stretch/>
        </p:blipFill>
        <p:spPr>
          <a:xfrm>
            <a:off x="8894167" y="2983511"/>
            <a:ext cx="1092496" cy="97658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12F5B8C-749D-4E1B-AF08-E4CBA48E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2219" y="3217642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70B5F8-87BE-4727-B237-AD32B4F9AE37}"/>
              </a:ext>
            </a:extLst>
          </p:cNvPr>
          <p:cNvSpPr txBox="1"/>
          <p:nvPr/>
        </p:nvSpPr>
        <p:spPr>
          <a:xfrm>
            <a:off x="8636351" y="2336576"/>
            <a:ext cx="160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Modified</a:t>
            </a:r>
          </a:p>
          <a:p>
            <a:pPr algn="ctr"/>
            <a:r>
              <a:rPr lang="en-US" sz="2000" b="1" dirty="0"/>
              <a:t>Method File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27EBDBF-71DA-4DD6-A5B8-24C6E9EFA88F}"/>
              </a:ext>
            </a:extLst>
          </p:cNvPr>
          <p:cNvSpPr/>
          <p:nvPr/>
        </p:nvSpPr>
        <p:spPr bwMode="auto">
          <a:xfrm rot="5400000">
            <a:off x="5430288" y="2615086"/>
            <a:ext cx="1664899" cy="1780651"/>
          </a:xfrm>
          <a:prstGeom prst="triangle">
            <a:avLst/>
          </a:prstGeom>
          <a:gradFill flip="none" rotWithShape="1">
            <a:gsLst>
              <a:gs pos="0">
                <a:srgbClr val="AD1E2D"/>
              </a:gs>
              <a:gs pos="44000">
                <a:srgbClr val="ED7700"/>
              </a:gs>
              <a:gs pos="80000">
                <a:srgbClr val="EA9F54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17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2EA57E7-B91C-4474-AD91-DDBECA6C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2" y="2983044"/>
            <a:ext cx="957403" cy="9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77C34-F95F-4722-BAC3-DFB6A782B87C}"/>
              </a:ext>
            </a:extLst>
          </p:cNvPr>
          <p:cNvSpPr txBox="1"/>
          <p:nvPr/>
        </p:nvSpPr>
        <p:spPr>
          <a:xfrm>
            <a:off x="4719154" y="1810035"/>
            <a:ext cx="283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XML Method </a:t>
            </a:r>
          </a:p>
          <a:p>
            <a:pPr algn="ctr"/>
            <a:r>
              <a:rPr lang="en-US" sz="2000" b="1" dirty="0"/>
              <a:t>Modification Interface</a:t>
            </a:r>
          </a:p>
        </p:txBody>
      </p:sp>
    </p:spTree>
    <p:extLst>
      <p:ext uri="{BB962C8B-B14F-4D97-AF65-F5344CB8AC3E}">
        <p14:creationId xmlns:p14="http://schemas.microsoft.com/office/powerpoint/2010/main" val="28731784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5BBBCD-A492-49E6-808D-ADEA81BD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4" y="1539014"/>
            <a:ext cx="6638802" cy="4559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Modifications Git Repository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F0F665-CA8A-45A2-A8F7-4FA37254EE9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4859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ctr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https://github.com/thermofisherlsms/meth-modifications</a:t>
            </a:r>
            <a:endParaRPr 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ED61D-E57E-4926-BD34-60D592AB3A24}"/>
              </a:ext>
            </a:extLst>
          </p:cNvPr>
          <p:cNvSpPr txBox="1"/>
          <p:nvPr/>
        </p:nvSpPr>
        <p:spPr>
          <a:xfrm>
            <a:off x="7200900" y="1540173"/>
            <a:ext cx="4810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Fusion and Triple-Quad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Versions </a:t>
            </a:r>
            <a:r>
              <a:rPr lang="en-US" b="1" dirty="0"/>
              <a:t>1.2, 2.0, 2.1, 3.0, 3.1, 3.3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VS Solution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Command Line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Heavily commented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3B42-085E-4382-A8BE-902A866198E7}"/>
              </a:ext>
            </a:extLst>
          </p:cNvPr>
          <p:cNvSpPr txBox="1"/>
          <p:nvPr/>
        </p:nvSpPr>
        <p:spPr>
          <a:xfrm>
            <a:off x="7200900" y="4407033"/>
            <a:ext cx="48109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Requirements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or Workstation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4.6.2+</a:t>
            </a:r>
          </a:p>
        </p:txBody>
      </p:sp>
    </p:spTree>
    <p:extLst>
      <p:ext uri="{BB962C8B-B14F-4D97-AF65-F5344CB8AC3E}">
        <p14:creationId xmlns:p14="http://schemas.microsoft.com/office/powerpoint/2010/main" val="152287189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D4FAA2-911E-4C3B-A334-F7591859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Modification Interfaces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5EAF2B-FDBD-4DE6-AD38-7D89A023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" t="6201" r="3420" b="6208"/>
          <a:stretch/>
        </p:blipFill>
        <p:spPr>
          <a:xfrm>
            <a:off x="1080655" y="820881"/>
            <a:ext cx="9985664" cy="5164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8735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DCB50-F396-4359-B216-53721E0D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F0DA30-2671-41AC-8743-CA983067C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9347" r="54968" b="60962"/>
          <a:stretch/>
        </p:blipFill>
        <p:spPr bwMode="auto">
          <a:xfrm>
            <a:off x="602673" y="1236518"/>
            <a:ext cx="10904976" cy="4436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06134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4C668-DACD-4B8A-AC77-3E6629DE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Modifications Visual Studio 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D3CFCE-6F31-4084-AE16-69A1418A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XmlMethodChanger</a:t>
            </a:r>
            <a:r>
              <a:rPr lang="en-US" dirty="0"/>
              <a:t> Solution contains two projects</a:t>
            </a:r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XmlMethodChanger.lib</a:t>
            </a:r>
          </a:p>
          <a:p>
            <a:pPr lvl="2"/>
            <a:r>
              <a:rPr lang="en-US" dirty="0"/>
              <a:t>A public, static class library (</a:t>
            </a:r>
            <a:r>
              <a:rPr lang="en-US" b="1" dirty="0"/>
              <a:t>MethodChanger)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Wraps the two Thermo.TNG.*.dll assemblies </a:t>
            </a:r>
          </a:p>
          <a:p>
            <a:pPr lvl="2"/>
            <a:r>
              <a:rPr lang="en-US" dirty="0"/>
              <a:t>Provides public methods for common tasks</a:t>
            </a:r>
          </a:p>
          <a:p>
            <a:pPr lvl="2"/>
            <a:r>
              <a:rPr lang="en-US" dirty="0"/>
              <a:t>Serves as an example of the API Usage</a:t>
            </a:r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XmlMethodChanger.cmd</a:t>
            </a:r>
          </a:p>
          <a:p>
            <a:pPr lvl="2"/>
            <a:r>
              <a:rPr lang="en-US" dirty="0"/>
              <a:t>Command-line program that uses XmlMethodChanger.lib</a:t>
            </a:r>
          </a:p>
          <a:p>
            <a:pPr lvl="2"/>
            <a:r>
              <a:rPr lang="en-US" dirty="0"/>
              <a:t>Uses third-party NuGet package (Command Line Parser Library)</a:t>
            </a:r>
          </a:p>
          <a:p>
            <a:pPr lvl="2"/>
            <a:r>
              <a:rPr lang="en-US" dirty="0"/>
              <a:t>Can be used as a standalone tool for modifying methods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7235C-0145-4D40-A0D8-706A1012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61" y="1578324"/>
            <a:ext cx="4404880" cy="3392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40821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326318341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59199-E6C9-4C03-A3B9-0B2CDB9C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95" y="709940"/>
            <a:ext cx="5590308" cy="5416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modification XML specifies a list of transformations to perform on the “template” method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21895400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59199-E6C9-4C03-A3B9-0B2CDB9C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95" y="709940"/>
            <a:ext cx="5590308" cy="5416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modification XML specifies a list of transformations to perform on the “template” method file</a:t>
            </a:r>
          </a:p>
          <a:p>
            <a:r>
              <a:rPr lang="en-US" dirty="0"/>
              <a:t>The transformed method can then be saved to a separate .meth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425884578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3023D5-9C5A-4826-8733-0DEEE1677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23" y="633845"/>
            <a:ext cx="8186554" cy="552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0575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3266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API Git Repository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F0F665-CA8A-45A2-A8F7-4FA37254EE9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4859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https://github.com/thermofisherlsms/iapi</a:t>
            </a:r>
            <a:endParaRPr 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ED61D-E57E-4926-BD34-60D592AB3A24}"/>
              </a:ext>
            </a:extLst>
          </p:cNvPr>
          <p:cNvSpPr txBox="1"/>
          <p:nvPr/>
        </p:nvSpPr>
        <p:spPr>
          <a:xfrm>
            <a:off x="7200900" y="1540173"/>
            <a:ext cx="4810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interfaces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Thermo Scientific </a:t>
            </a:r>
            <a:r>
              <a:rPr lang="en-US" dirty="0" err="1"/>
              <a:t>Tribrid</a:t>
            </a:r>
            <a:r>
              <a:rPr lang="en-US" dirty="0"/>
              <a:t> 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Thermo Scientific Exactive 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Previous ASMS Posters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VS Solution of Example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3B42-085E-4382-A8BE-902A866198E7}"/>
              </a:ext>
            </a:extLst>
          </p:cNvPr>
          <p:cNvSpPr txBox="1"/>
          <p:nvPr/>
        </p:nvSpPr>
        <p:spPr>
          <a:xfrm>
            <a:off x="7200900" y="4163193"/>
            <a:ext cx="4810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Requirements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4.6.2+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License Agreement in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IAPI License Key Activated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D8D54-0D26-49D8-B67E-78744B4D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3" y="1540173"/>
            <a:ext cx="6616063" cy="452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489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29648" y="4261742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487018" y="666710"/>
            <a:ext cx="2738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Thermo Scientific Exactive Series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651170" y="3619238"/>
            <a:ext cx="2574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Thermo Scientific </a:t>
            </a:r>
            <a:r>
              <a:rPr lang="en-US" sz="2000" b="1" dirty="0" err="1"/>
              <a:t>Tribrid</a:t>
            </a:r>
            <a:r>
              <a:rPr lang="en-US" sz="2000" b="1" dirty="0"/>
              <a:t> Series</a:t>
            </a:r>
          </a:p>
        </p:txBody>
      </p:sp>
      <p:pic>
        <p:nvPicPr>
          <p:cNvPr id="5122" name="Picture 2" descr="Image result for exactive">
            <a:extLst>
              <a:ext uri="{FF2B5EF4-FFF2-40B4-BE49-F238E27FC236}">
                <a16:creationId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769055" y="1424702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49435-BD95-4931-8F90-5735934AD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48" t="7751" r="25302" b="42104"/>
          <a:stretch/>
        </p:blipFill>
        <p:spPr>
          <a:xfrm>
            <a:off x="3987033" y="1603784"/>
            <a:ext cx="2367281" cy="1798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6D7D2F-3DEA-4D8A-A0D1-1532D0269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48" t="64731" r="25302" b="13561"/>
          <a:stretch/>
        </p:blipFill>
        <p:spPr>
          <a:xfrm>
            <a:off x="3987033" y="4316061"/>
            <a:ext cx="2367281" cy="778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231747-D30E-41E2-ADB2-5FB004122E85}"/>
              </a:ext>
            </a:extLst>
          </p:cNvPr>
          <p:cNvSpPr txBox="1"/>
          <p:nvPr/>
        </p:nvSpPr>
        <p:spPr>
          <a:xfrm>
            <a:off x="4096703" y="733628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219B3-A10D-4209-9FFB-7095C445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45" y="1390349"/>
            <a:ext cx="2885419" cy="2203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83E7FC-9172-4048-AAC6-C6C3F058BB1F}"/>
              </a:ext>
            </a:extLst>
          </p:cNvPr>
          <p:cNvSpPr txBox="1"/>
          <p:nvPr/>
        </p:nvSpPr>
        <p:spPr>
          <a:xfrm>
            <a:off x="6578851" y="733628"/>
            <a:ext cx="295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Instrument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8DFAF3-6ECF-4D68-84BC-B5C20A4673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69" t="23812" r="9360" b="30483"/>
          <a:stretch/>
        </p:blipFill>
        <p:spPr>
          <a:xfrm>
            <a:off x="6720597" y="4415742"/>
            <a:ext cx="2885159" cy="5791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CFE536-0A67-4B9C-99C5-9D81C650D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2" y="3605020"/>
            <a:ext cx="121919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9DA5072-629F-41B3-AFB5-6381F22CF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43" y="1650092"/>
            <a:ext cx="2257586" cy="7267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C303E5-4C7A-423D-AB6D-8E59BF2BD2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" t="18371" r="2851" b="14736"/>
          <a:stretch/>
        </p:blipFill>
        <p:spPr>
          <a:xfrm>
            <a:off x="3942080" y="5364480"/>
            <a:ext cx="2418080" cy="4978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FD2F02-49FB-45F7-8904-0B1DEC20FFF3}"/>
              </a:ext>
            </a:extLst>
          </p:cNvPr>
          <p:cNvSpPr txBox="1"/>
          <p:nvPr/>
        </p:nvSpPr>
        <p:spPr>
          <a:xfrm>
            <a:off x="9322051" y="733628"/>
            <a:ext cx="295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Misc.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572F1A-591A-46A4-8496-8E213FB37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597" y="5300930"/>
            <a:ext cx="3093213" cy="5670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5336F0B-F887-4CC7-A40E-EDE8CF273442}"/>
              </a:ext>
            </a:extLst>
          </p:cNvPr>
          <p:cNvSpPr/>
          <p:nvPr/>
        </p:nvSpPr>
        <p:spPr>
          <a:xfrm>
            <a:off x="591780" y="6450127"/>
            <a:ext cx="4618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All interfaces are in the git repository, in the lib/ directory</a:t>
            </a:r>
          </a:p>
        </p:txBody>
      </p:sp>
    </p:spTree>
    <p:extLst>
      <p:ext uri="{BB962C8B-B14F-4D97-AF65-F5344CB8AC3E}">
        <p14:creationId xmlns:p14="http://schemas.microsoft.com/office/powerpoint/2010/main" val="23009827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Differences and Similarities between Exactive and Tribrid Series IAPI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7973168" y="1065214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exactive">
            <a:extLst>
              <a:ext uri="{FF2B5EF4-FFF2-40B4-BE49-F238E27FC236}">
                <a16:creationId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8757920" y="3642938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6F346755-6BE4-4809-B3A8-DF10A690E244}"/>
              </a:ext>
            </a:extLst>
          </p:cNvPr>
          <p:cNvSpPr txBox="1">
            <a:spLocks/>
          </p:cNvSpPr>
          <p:nvPr/>
        </p:nvSpPr>
        <p:spPr>
          <a:xfrm>
            <a:off x="323851" y="870068"/>
            <a:ext cx="7204709" cy="4833937"/>
          </a:xfrm>
          <a:prstGeom prst="rect">
            <a:avLst/>
          </a:prstGeom>
        </p:spPr>
        <p:txBody>
          <a:bodyPr anchor="t"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188595" indent="-188595"/>
            <a:r>
              <a:rPr lang="en-US" kern="0">
                <a:ea typeface="ＭＳ Ｐゴシック"/>
              </a:rPr>
              <a:t>Although IAPI 1.X (supports Exactives) is </a:t>
            </a:r>
            <a:r>
              <a:rPr lang="en-US" b="1" kern="0" dirty="0">
                <a:ea typeface="ＭＳ Ｐゴシック"/>
              </a:rPr>
              <a:t>not</a:t>
            </a:r>
            <a:r>
              <a:rPr lang="en-US" kern="0" dirty="0">
                <a:ea typeface="ＭＳ Ｐゴシック"/>
              </a:rPr>
              <a:t> </a:t>
            </a:r>
            <a:r>
              <a:rPr lang="en-US" b="1" kern="0" dirty="0">
                <a:ea typeface="ＭＳ Ｐゴシック"/>
              </a:rPr>
              <a:t>binary compatible</a:t>
            </a:r>
            <a:r>
              <a:rPr lang="en-US" kern="0">
                <a:ea typeface="ＭＳ Ｐゴシック"/>
              </a:rPr>
              <a:t> with IAPI 2.X (supports </a:t>
            </a:r>
            <a:r>
              <a:rPr lang="en-US" kern="0" err="1">
                <a:ea typeface="ＭＳ Ｐゴシック"/>
              </a:rPr>
              <a:t>Tribrids</a:t>
            </a:r>
            <a:r>
              <a:rPr lang="en-US" kern="0" dirty="0">
                <a:ea typeface="ＭＳ Ｐゴシック"/>
              </a:rPr>
              <a:t>), they share considerable amount of structure</a:t>
            </a:r>
            <a:endParaRPr lang="en-US">
              <a:ea typeface="ＭＳ Ｐゴシック"/>
            </a:endParaRPr>
          </a:p>
          <a:p>
            <a:pPr lvl="1"/>
            <a:r>
              <a:rPr lang="en-US" kern="0" dirty="0"/>
              <a:t>Namespaces and hierarchies are virtually unchanged</a:t>
            </a:r>
          </a:p>
          <a:p>
            <a:pPr lvl="1"/>
            <a:r>
              <a:rPr lang="en-US" kern="0" dirty="0"/>
              <a:t>A few name changes or minor reorganization</a:t>
            </a:r>
          </a:p>
          <a:p>
            <a:pPr lvl="1"/>
            <a:r>
              <a:rPr lang="en-US" kern="0" dirty="0"/>
              <a:t>Removal of some interfaces</a:t>
            </a:r>
          </a:p>
          <a:p>
            <a:pPr lvl="1"/>
            <a:r>
              <a:rPr lang="en-US" kern="0" dirty="0"/>
              <a:t>Spectrum-related interfaces moved into own assembly</a:t>
            </a:r>
          </a:p>
          <a:p>
            <a:pPr lvl="1"/>
            <a:endParaRPr lang="en-US" kern="0" dirty="0">
              <a:ea typeface="ＭＳ Ｐゴシック"/>
              <a:cs typeface="Arial"/>
            </a:endParaRPr>
          </a:p>
          <a:p>
            <a:pPr marL="188595" indent="-188595"/>
            <a:r>
              <a:rPr lang="en-US" kern="0" dirty="0"/>
              <a:t>The logical flow for both receiving scan data and sending scans definitions to the instrument is </a:t>
            </a:r>
            <a:r>
              <a:rPr lang="en-US" b="1" kern="0" dirty="0"/>
              <a:t>identical</a:t>
            </a:r>
          </a:p>
          <a:p>
            <a:pPr marL="188595" indent="-188595"/>
            <a:endParaRPr lang="en-US" b="1" kern="0" dirty="0">
              <a:ea typeface="ＭＳ Ｐゴシック"/>
            </a:endParaRPr>
          </a:p>
          <a:p>
            <a:pPr marL="188595" indent="-188595"/>
            <a:r>
              <a:rPr lang="en-US" kern="0" dirty="0"/>
              <a:t>Different methods for instantiating the IAPIs</a:t>
            </a:r>
          </a:p>
          <a:p>
            <a:pPr lvl="1"/>
            <a:r>
              <a:rPr lang="en-US" kern="0" dirty="0"/>
              <a:t>Tribrid-series uses a </a:t>
            </a:r>
            <a:r>
              <a:rPr lang="en-US" b="1" kern="0" dirty="0"/>
              <a:t>Factory</a:t>
            </a:r>
            <a:r>
              <a:rPr lang="en-US" kern="0" dirty="0"/>
              <a:t> method model with Microsoft’s Managed Extensibility Framework (MEF)</a:t>
            </a:r>
          </a:p>
          <a:p>
            <a:pPr lvl="1"/>
            <a:r>
              <a:rPr lang="en-US" kern="0" dirty="0"/>
              <a:t>Exactive-series uses the </a:t>
            </a:r>
            <a:r>
              <a:rPr lang="en-US" b="1" kern="0" dirty="0"/>
              <a:t>System.Reflection.Assembly </a:t>
            </a:r>
            <a:r>
              <a:rPr lang="en-US" kern="0" dirty="0"/>
              <a:t>API</a:t>
            </a:r>
          </a:p>
          <a:p>
            <a:pPr marL="0" indent="0">
              <a:buNone/>
            </a:pPr>
            <a:endParaRPr lang="en-US" kern="0" dirty="0"/>
          </a:p>
          <a:p>
            <a:pPr marL="188595" indent="-188595"/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68014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968608" y="1400494"/>
            <a:ext cx="7625255" cy="437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855F4C-B622-4A9B-8478-63AC10F389BC}"/>
              </a:ext>
            </a:extLst>
          </p:cNvPr>
          <p:cNvSpPr txBox="1">
            <a:spLocks/>
          </p:cNvSpPr>
          <p:nvPr/>
        </p:nvSpPr>
        <p:spPr>
          <a:xfrm>
            <a:off x="1" y="2407863"/>
            <a:ext cx="12192000" cy="2470150"/>
          </a:xfrm>
          <a:prstGeom prst="rect">
            <a:avLst/>
          </a:prstGeom>
          <a:solidFill>
            <a:srgbClr val="00548B">
              <a:alpha val="89804"/>
            </a:srgbClr>
          </a:solidFill>
        </p:spPr>
        <p:txBody>
          <a:bodyPr vert="horz" wrap="square" lIns="274320" tIns="182880" rIns="91430" bIns="45716" numCol="1" anchor="ctr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200" kern="0" dirty="0">
                <a:solidFill>
                  <a:schemeClr val="bg1"/>
                </a:solidFill>
                <a:latin typeface="+mj-lt"/>
              </a:rPr>
              <a:t>The rest of this presentation will focus on the </a:t>
            </a:r>
            <a:r>
              <a:rPr lang="en-US" sz="3200" b="1" kern="0" dirty="0">
                <a:solidFill>
                  <a:schemeClr val="bg1"/>
                </a:solidFill>
                <a:latin typeface="+mj-lt"/>
              </a:rPr>
              <a:t>Tribrid</a:t>
            </a:r>
            <a:r>
              <a:rPr lang="en-US" sz="3200" kern="0" dirty="0">
                <a:solidFill>
                  <a:schemeClr val="bg1"/>
                </a:solidFill>
                <a:latin typeface="+mj-lt"/>
              </a:rPr>
              <a:t>-series IAPI.</a:t>
            </a:r>
          </a:p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  <a:latin typeface="+mj-lt"/>
              </a:rPr>
              <a:t>Most topics are applicable to the </a:t>
            </a:r>
            <a:r>
              <a:rPr lang="en-US" sz="2400" b="1" kern="0" dirty="0">
                <a:solidFill>
                  <a:schemeClr val="bg1"/>
                </a:solidFill>
                <a:latin typeface="+mj-lt"/>
              </a:rPr>
              <a:t>Exactive</a:t>
            </a:r>
            <a:r>
              <a:rPr lang="en-US" sz="2400" kern="0" dirty="0">
                <a:solidFill>
                  <a:schemeClr val="bg1"/>
                </a:solidFill>
                <a:latin typeface="+mj-lt"/>
              </a:rPr>
              <a:t>-series with minor differences.</a:t>
            </a:r>
            <a:endParaRPr lang="en-US" sz="20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31159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50715-16x9-Corp">
  <a:themeElements>
    <a:clrScheme name="2015-CorpColor-PPT">
      <a:dk1>
        <a:srgbClr val="000000"/>
      </a:dk1>
      <a:lt1>
        <a:srgbClr val="FFFFFF"/>
      </a:lt1>
      <a:dk2>
        <a:srgbClr val="262262"/>
      </a:dk2>
      <a:lt2>
        <a:srgbClr val="B6B8BA"/>
      </a:lt2>
      <a:accent1>
        <a:srgbClr val="2583D1"/>
      </a:accent1>
      <a:accent2>
        <a:srgbClr val="32642B"/>
      </a:accent2>
      <a:accent3>
        <a:srgbClr val="00548B"/>
      </a:accent3>
      <a:accent4>
        <a:srgbClr val="EE3134"/>
      </a:accent4>
      <a:accent5>
        <a:srgbClr val="555759"/>
      </a:accent5>
      <a:accent6>
        <a:srgbClr val="EBB220"/>
      </a:accent6>
      <a:hlink>
        <a:srgbClr val="00B0F0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/>
  <a:custClrLst>
    <a:custClr name="Red 187">
      <a:srgbClr val="AD1E2D"/>
    </a:custClr>
    <a:custClr name="Orange 716">
      <a:srgbClr val="ED7700"/>
    </a:custClr>
    <a:custClr name="716 Light">
      <a:srgbClr val="EA9F54"/>
    </a:custClr>
    <a:custClr name="Green 390">
      <a:srgbClr val="7FBA00"/>
    </a:custClr>
    <a:custClr name="BlueGreen 7476">
      <a:srgbClr val="065056"/>
    </a:custClr>
    <a:custClr name="7476 Light">
      <a:srgbClr val="09757D"/>
    </a:custClr>
    <a:custClr name="629 Dark">
      <a:srgbClr val="3A9CB0"/>
    </a:custClr>
    <a:custClr name="Blue 284">
      <a:srgbClr val="6DABE4"/>
    </a:custClr>
    <a:custClr name="Purple 272">
      <a:srgbClr val="7474C1"/>
    </a:custClr>
    <a:custClr name="Purple 269">
      <a:srgbClr val="522D6D"/>
    </a:custClr>
  </a:custClrLst>
  <a:extLst>
    <a:ext uri="{05A4C25C-085E-4340-85A3-A5531E510DB2}">
      <thm15:themeFamily xmlns:thm15="http://schemas.microsoft.com/office/thememl/2012/main" name="Thermo_Fisher-template-external-16x9-w red header option.potx" id="{3B9CAB0F-953B-48FC-9131-B16099CEE7A4}" vid="{E431C433-5846-4FBA-8157-7674BCD75426}"/>
    </a:ext>
  </a:extLst>
</a:theme>
</file>

<file path=ppt/theme/theme2.xml><?xml version="1.0" encoding="utf-8"?>
<a:theme xmlns:a="http://schemas.openxmlformats.org/drawingml/2006/main" name="2_150715-16x9-Corp">
  <a:themeElements>
    <a:clrScheme name="2015-CorpColor-PPT">
      <a:dk1>
        <a:srgbClr val="000000"/>
      </a:dk1>
      <a:lt1>
        <a:srgbClr val="FFFFFF"/>
      </a:lt1>
      <a:dk2>
        <a:srgbClr val="262262"/>
      </a:dk2>
      <a:lt2>
        <a:srgbClr val="B6B8BA"/>
      </a:lt2>
      <a:accent1>
        <a:srgbClr val="2583D1"/>
      </a:accent1>
      <a:accent2>
        <a:srgbClr val="32642B"/>
      </a:accent2>
      <a:accent3>
        <a:srgbClr val="00548B"/>
      </a:accent3>
      <a:accent4>
        <a:srgbClr val="EE3134"/>
      </a:accent4>
      <a:accent5>
        <a:srgbClr val="555759"/>
      </a:accent5>
      <a:accent6>
        <a:srgbClr val="EBB220"/>
      </a:accent6>
      <a:hlink>
        <a:srgbClr val="00B0F0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/>
  <a:custClrLst>
    <a:custClr name="Red 187">
      <a:srgbClr val="AD1E2D"/>
    </a:custClr>
    <a:custClr name="Orange 716">
      <a:srgbClr val="ED7700"/>
    </a:custClr>
    <a:custClr name="716 Light">
      <a:srgbClr val="EA9F54"/>
    </a:custClr>
    <a:custClr name="Green 390">
      <a:srgbClr val="7FBA00"/>
    </a:custClr>
    <a:custClr name="BlueGreen 7476">
      <a:srgbClr val="065056"/>
    </a:custClr>
    <a:custClr name="7476 Light">
      <a:srgbClr val="09757D"/>
    </a:custClr>
    <a:custClr name="629 Dark">
      <a:srgbClr val="3A9CB0"/>
    </a:custClr>
    <a:custClr name="Blue 284">
      <a:srgbClr val="6DABE4"/>
    </a:custClr>
    <a:custClr name="Purple 272">
      <a:srgbClr val="7474C1"/>
    </a:custClr>
    <a:custClr name="Purple 269">
      <a:srgbClr val="522D6D"/>
    </a:custClr>
  </a:custClrLst>
  <a:extLst>
    <a:ext uri="{05A4C25C-085E-4340-85A3-A5531E510DB2}">
      <thm15:themeFamily xmlns:thm15="http://schemas.microsoft.com/office/thememl/2012/main" name="ThermoFisher_Template_External_16x9.potx" id="{E8D5EBEF-E4F9-410D-86CB-D3210AD01BED}" vid="{941E6231-CEE8-44B6-83F6-3BCA0C0DD9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5BFE1502CE564E99051D45803101D5" ma:contentTypeVersion="12" ma:contentTypeDescription="Create a new document." ma:contentTypeScope="" ma:versionID="60ff833a26e3c6bc5787cbec38fcb0ba">
  <xsd:schema xmlns:xsd="http://www.w3.org/2001/XMLSchema" xmlns:xs="http://www.w3.org/2001/XMLSchema" xmlns:p="http://schemas.microsoft.com/office/2006/metadata/properties" xmlns:ns2="eea4a307-9798-4e74-9fd9-edd5f164a232" xmlns:ns3="abbaf75a-1925-44f4-9c02-0bc23512ba19" targetNamespace="http://schemas.microsoft.com/office/2006/metadata/properties" ma:root="true" ma:fieldsID="3a514335dcf0541dae5ac37e162635e7" ns2:_="" ns3:_="">
    <xsd:import namespace="eea4a307-9798-4e74-9fd9-edd5f164a232"/>
    <xsd:import namespace="abbaf75a-1925-44f4-9c02-0bc23512ba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Date" minOccurs="0"/>
                <xsd:element ref="ns2:MediaServiceGenerationTime" minOccurs="0"/>
                <xsd:element ref="ns2:MediaServiceEventHashCode" minOccurs="0"/>
                <xsd:element ref="ns2:Brochur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a4a307-9798-4e74-9fd9-edd5f164a2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Brochure" ma:index="19" nillable="true" ma:displayName="Brochure" ma:format="Hyperlink" ma:internalName="Broch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baf75a-1925-44f4-9c02-0bc23512ba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Date xmlns="eea4a307-9798-4e74-9fd9-edd5f164a232" xsi:nil="true"/>
    <Brochure xmlns="eea4a307-9798-4e74-9fd9-edd5f164a232">
      <Url xsi:nil="true"/>
      <Description xsi:nil="true"/>
    </Brochur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FBE159-17A7-4517-8AFF-89364C2A1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a4a307-9798-4e74-9fd9-edd5f164a232"/>
    <ds:schemaRef ds:uri="abbaf75a-1925-44f4-9c02-0bc23512ba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223BE4-9B1A-4E87-839D-9C117E23FED1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sharepoint/v3"/>
    <ds:schemaRef ds:uri="http://purl.org/dc/dcmitype/"/>
    <ds:schemaRef ds:uri="eea4a307-9798-4e74-9fd9-edd5f164a232"/>
  </ds:schemaRefs>
</ds:datastoreItem>
</file>

<file path=customXml/itemProps3.xml><?xml version="1.0" encoding="utf-8"?>
<ds:datastoreItem xmlns:ds="http://schemas.openxmlformats.org/officeDocument/2006/customXml" ds:itemID="{7306FF6E-F6EC-458F-B540-4C7D5F5B9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42797</TotalTime>
  <Words>3409</Words>
  <Application>Microsoft Office PowerPoint</Application>
  <PresentationFormat>Widescreen</PresentationFormat>
  <Paragraphs>674</Paragraphs>
  <Slides>59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ＭＳ Ｐゴシック</vt:lpstr>
      <vt:lpstr>Arial</vt:lpstr>
      <vt:lpstr>Calibri</vt:lpstr>
      <vt:lpstr>Comic Sans MS</vt:lpstr>
      <vt:lpstr>Goudy Old Style</vt:lpstr>
      <vt:lpstr>Lucida Bright</vt:lpstr>
      <vt:lpstr>Symbol</vt:lpstr>
      <vt:lpstr>Tw Cen MT Condensed Extra Bold</vt:lpstr>
      <vt:lpstr>150715-16x9-Corp</vt:lpstr>
      <vt:lpstr>2_150715-16x9-Corp</vt:lpstr>
      <vt:lpstr>Instrument API and XML Method Modification Interface A brief introduction</vt:lpstr>
      <vt:lpstr>Overview</vt:lpstr>
      <vt:lpstr>Overview</vt:lpstr>
      <vt:lpstr>Why an API?</vt:lpstr>
      <vt:lpstr>Why an API?</vt:lpstr>
      <vt:lpstr>Instrument API Git Repository</vt:lpstr>
      <vt:lpstr>Interfaces</vt:lpstr>
      <vt:lpstr>Differences and Similarities between Exactive and Tribrid Series IAPI</vt:lpstr>
      <vt:lpstr>PowerPoint Presentation</vt:lpstr>
      <vt:lpstr>IAPI Outline</vt:lpstr>
      <vt:lpstr>MS Architecture</vt:lpstr>
      <vt:lpstr>IAPI Architecture</vt:lpstr>
      <vt:lpstr>IAPI Data and Control Flow</vt:lpstr>
      <vt:lpstr>IAPI Data and Control Flow</vt:lpstr>
      <vt:lpstr>IAPI Outline</vt:lpstr>
      <vt:lpstr>MS Scan Interfaces</vt:lpstr>
      <vt:lpstr>Scan Data Stream</vt:lpstr>
      <vt:lpstr>Scan Data Stream</vt:lpstr>
      <vt:lpstr>Scan Data Stream</vt:lpstr>
      <vt:lpstr>Scan Data Contents</vt:lpstr>
      <vt:lpstr>Scan Data Contents</vt:lpstr>
      <vt:lpstr>IAPI Outline</vt:lpstr>
      <vt:lpstr>IScans Interface</vt:lpstr>
      <vt:lpstr>IScanDefinition</vt:lpstr>
      <vt:lpstr>IScanDefinition</vt:lpstr>
      <vt:lpstr>Scan Management</vt:lpstr>
      <vt:lpstr>Scan Management</vt:lpstr>
      <vt:lpstr>Scan Management</vt:lpstr>
      <vt:lpstr>Scan Management - ICustomScan</vt:lpstr>
      <vt:lpstr>Scan Management - ICustomScan</vt:lpstr>
      <vt:lpstr>Scan Management - IRepeatingScan</vt:lpstr>
      <vt:lpstr>Scan Management - IRepeatingScan</vt:lpstr>
      <vt:lpstr>Scan Management - IRepeatingScan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Starting Acquisitions from the IAPI</vt:lpstr>
      <vt:lpstr>Starting Acquisitions from the IAPI</vt:lpstr>
      <vt:lpstr>IAPI Outline</vt:lpstr>
      <vt:lpstr>License Activation</vt:lpstr>
      <vt:lpstr>License Activation</vt:lpstr>
      <vt:lpstr>Overview</vt:lpstr>
      <vt:lpstr> </vt:lpstr>
      <vt:lpstr>Programmatically Modify Fusion Methods</vt:lpstr>
      <vt:lpstr>Method Modifications Git Repository</vt:lpstr>
      <vt:lpstr>XML Modification Interfaces</vt:lpstr>
      <vt:lpstr>Complete Code Example</vt:lpstr>
      <vt:lpstr>Method Modifications Visual Studio Solution</vt:lpstr>
      <vt:lpstr>Demonstration</vt:lpstr>
      <vt:lpstr>Demonstration</vt:lpstr>
      <vt:lpstr>Demonstration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Still, John L.</dc:creator>
  <cp:lastModifiedBy>Canterbury, Jesse D.</cp:lastModifiedBy>
  <cp:revision>383</cp:revision>
  <dcterms:created xsi:type="dcterms:W3CDTF">2015-07-14T18:02:14Z</dcterms:created>
  <dcterms:modified xsi:type="dcterms:W3CDTF">2019-05-31T02:27:59Z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0x0101001A5BFE1502CE564E99051D45803101D5</vt:lpwstr>
  </property>
</Properties>
</file>